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9" r:id="rId2"/>
    <p:sldId id="263" r:id="rId3"/>
    <p:sldId id="332" r:id="rId4"/>
    <p:sldId id="266" r:id="rId5"/>
    <p:sldId id="330" r:id="rId6"/>
    <p:sldId id="315" r:id="rId7"/>
    <p:sldId id="271" r:id="rId8"/>
    <p:sldId id="268" r:id="rId9"/>
    <p:sldId id="323" r:id="rId10"/>
    <p:sldId id="326" r:id="rId11"/>
    <p:sldId id="331" r:id="rId12"/>
    <p:sldId id="280" r:id="rId13"/>
    <p:sldId id="279" r:id="rId14"/>
    <p:sldId id="277" r:id="rId15"/>
    <p:sldId id="311" r:id="rId16"/>
    <p:sldId id="276" r:id="rId17"/>
    <p:sldId id="285" r:id="rId18"/>
    <p:sldId id="310" r:id="rId19"/>
    <p:sldId id="284" r:id="rId20"/>
    <p:sldId id="282" r:id="rId21"/>
    <p:sldId id="287" r:id="rId22"/>
    <p:sldId id="290" r:id="rId23"/>
    <p:sldId id="327" r:id="rId24"/>
    <p:sldId id="291" r:id="rId25"/>
    <p:sldId id="292" r:id="rId26"/>
    <p:sldId id="329" r:id="rId27"/>
    <p:sldId id="295" r:id="rId28"/>
    <p:sldId id="320" r:id="rId2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400"/>
    <a:srgbClr val="66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0EB3B8-5477-4BD7-A69F-CE1944B97898}" type="datetimeFigureOut">
              <a:rPr lang="pt-BR" smtClean="0"/>
              <a:pPr/>
              <a:t>08/10/2013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8BC3EB-5EE4-4C61-A330-700FE3CE155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14C94-A797-4B6D-8B87-7F7B0A33394B}" type="slidenum">
              <a:rPr lang="pt-BR" smtClean="0"/>
              <a:pPr/>
              <a:t>1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F4E28-08A9-4F77-A3DD-1B1AD012BFD1}" type="datetime1">
              <a:rPr lang="pt-BR" smtClean="0"/>
              <a:pPr/>
              <a:t>08/10/2013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.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CB4C4-A976-4F4B-A2E3-24FFD0CF0C1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1B766-4291-453E-BD44-6A881E4A8AF7}" type="datetime1">
              <a:rPr lang="pt-BR" smtClean="0"/>
              <a:pPr/>
              <a:t>08/10/2013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.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CB4C4-A976-4F4B-A2E3-24FFD0CF0C1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B2021-0583-46CE-8969-484E44024239}" type="datetime1">
              <a:rPr lang="pt-BR" smtClean="0"/>
              <a:pPr/>
              <a:t>08/10/2013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.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CB4C4-A976-4F4B-A2E3-24FFD0CF0C1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47CC8-BCA9-4E5A-8E74-AFCAE1EA3336}" type="datetime1">
              <a:rPr lang="pt-BR" smtClean="0"/>
              <a:pPr/>
              <a:t>08/10/2013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.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CB4C4-A976-4F4B-A2E3-24FFD0CF0C1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28B9D-A141-4F2F-871E-820368BA73C5}" type="datetime1">
              <a:rPr lang="pt-BR" smtClean="0"/>
              <a:pPr/>
              <a:t>08/10/2013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.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CB4C4-A976-4F4B-A2E3-24FFD0CF0C1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60A6F-606B-4F62-A6E7-4EDDD6BE5E72}" type="datetime1">
              <a:rPr lang="pt-BR" smtClean="0"/>
              <a:pPr/>
              <a:t>08/10/2013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.</a:t>
            </a: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CB4C4-A976-4F4B-A2E3-24FFD0CF0C1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78160-B761-425B-8574-5738B80644A6}" type="datetime1">
              <a:rPr lang="pt-BR" smtClean="0"/>
              <a:pPr/>
              <a:t>08/10/2013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.</a:t>
            </a: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CB4C4-A976-4F4B-A2E3-24FFD0CF0C1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5D98A-4A24-427C-AA3C-F52A69FD2F8D}" type="datetime1">
              <a:rPr lang="pt-BR" smtClean="0"/>
              <a:pPr/>
              <a:t>08/10/2013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.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CB4C4-A976-4F4B-A2E3-24FFD0CF0C1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26080-F21B-463B-8111-ECA73E72B0D0}" type="datetime1">
              <a:rPr lang="pt-BR" smtClean="0"/>
              <a:pPr/>
              <a:t>08/10/2013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.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CB4C4-A976-4F4B-A2E3-24FFD0CF0C1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9FF5B-6452-41EA-B375-62D585DE9502}" type="datetime1">
              <a:rPr lang="pt-BR" smtClean="0"/>
              <a:pPr/>
              <a:t>08/10/2013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.</a:t>
            </a: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CB4C4-A976-4F4B-A2E3-24FFD0CF0C1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B013D-0E8F-43CF-99DA-DD75B2A95B99}" type="datetime1">
              <a:rPr lang="pt-BR" smtClean="0"/>
              <a:pPr/>
              <a:t>08/10/2013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.</a:t>
            </a: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CB4C4-A976-4F4B-A2E3-24FFD0CF0C1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D3EA9-C42A-4969-A3F2-9C430B2CDC76}" type="datetime1">
              <a:rPr lang="pt-BR" smtClean="0"/>
              <a:pPr/>
              <a:t>08/10/2013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smtClean="0"/>
              <a:t>.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CB4C4-A976-4F4B-A2E3-24FFD0CF0C1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412776"/>
            <a:ext cx="2952328" cy="2788835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484784"/>
            <a:ext cx="4040188" cy="5085183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pt-BR" sz="2600" dirty="0" smtClean="0">
                <a:solidFill>
                  <a:srgbClr val="663300"/>
                </a:solidFill>
                <a:latin typeface="Kalinga" pitchFamily="34" charset="0"/>
                <a:cs typeface="Kalinga" pitchFamily="34" charset="0"/>
              </a:rPr>
              <a:t>d. </a:t>
            </a:r>
            <a:r>
              <a:rPr lang="pt-BR" b="0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Para a locação dos suportes deve-se levar em conta que o primeiro e o último suporte da Jardineira Brise (com cabeceira) a ser locado, deve ter uma distância de 5 cm da cabeceira da Jardineira;</a:t>
            </a:r>
          </a:p>
          <a:p>
            <a:pPr algn="just"/>
            <a:endParaRPr lang="pt-BR" b="0" dirty="0" smtClean="0">
              <a:solidFill>
                <a:srgbClr val="005400"/>
              </a:solidFill>
              <a:latin typeface="Kalinga" pitchFamily="34" charset="0"/>
              <a:cs typeface="Kalinga" pitchFamily="34" charset="0"/>
            </a:endParaRPr>
          </a:p>
          <a:p>
            <a:pPr algn="just"/>
            <a:r>
              <a:rPr lang="pt-BR" dirty="0" smtClean="0">
                <a:solidFill>
                  <a:srgbClr val="663300"/>
                </a:solidFill>
                <a:latin typeface="Kalinga" pitchFamily="34" charset="0"/>
                <a:cs typeface="Kalinga" pitchFamily="34" charset="0"/>
              </a:rPr>
              <a:t>e. </a:t>
            </a:r>
            <a:r>
              <a:rPr lang="pt-BR" b="0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Fixar os suportes superiores e inferiores.</a:t>
            </a:r>
          </a:p>
          <a:p>
            <a:pPr algn="just"/>
            <a:endParaRPr lang="pt-BR" b="0" dirty="0" smtClean="0">
              <a:latin typeface="Kalinga" pitchFamily="34" charset="0"/>
              <a:cs typeface="Kalinga" pitchFamily="34" charset="0"/>
            </a:endParaRPr>
          </a:p>
          <a:p>
            <a:pPr algn="just"/>
            <a:r>
              <a:rPr lang="pt-BR" dirty="0" smtClean="0">
                <a:solidFill>
                  <a:srgbClr val="663300"/>
                </a:solidFill>
                <a:latin typeface="Kalinga" pitchFamily="34" charset="0"/>
                <a:cs typeface="Kalinga" pitchFamily="34" charset="0"/>
              </a:rPr>
              <a:t>f.</a:t>
            </a:r>
            <a:r>
              <a:rPr lang="pt-BR" b="0" dirty="0" smtClean="0">
                <a:solidFill>
                  <a:srgbClr val="663300"/>
                </a:solidFill>
                <a:latin typeface="Kalinga" pitchFamily="34" charset="0"/>
                <a:cs typeface="Kalinga" pitchFamily="34" charset="0"/>
              </a:rPr>
              <a:t> </a:t>
            </a:r>
            <a:r>
              <a:rPr lang="pt-BR" b="0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Atenção: Esta fixação é a parte mais importante da montagem. Portanto, após a fixação na parede, deve-se fazer um teste de sobrecarga para garantir sua estabilidade antes da colocação das Jardineiras Brise.</a:t>
            </a:r>
          </a:p>
          <a:p>
            <a:endParaRPr lang="pt-BR" b="0" dirty="0">
              <a:solidFill>
                <a:srgbClr val="005400"/>
              </a:solidFill>
              <a:latin typeface="Kalinga" pitchFamily="34" charset="0"/>
              <a:cs typeface="Kalinga" pitchFamily="34" charset="0"/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539552" y="3417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Kalinga" pitchFamily="34" charset="0"/>
                <a:ea typeface="+mj-ea"/>
                <a:cs typeface="Kalinga" pitchFamily="34" charset="0"/>
              </a:rPr>
              <a:t>Brise Vegetal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Kalinga" pitchFamily="34" charset="0"/>
              <a:ea typeface="+mj-ea"/>
              <a:cs typeface="Kalinga" pitchFamily="34" charset="0"/>
            </a:endParaRPr>
          </a:p>
        </p:txBody>
      </p:sp>
      <p:pic>
        <p:nvPicPr>
          <p:cNvPr id="1026" name="Picture 2" descr="D:\UsuarioEstacao1\Desktop\Fotos\MELHORES FOTOS DA ECOTELHADO\BRISE VEGETAL\1.JPG"/>
          <p:cNvPicPr>
            <a:picLocks noChangeAspect="1" noChangeArrowheads="1"/>
          </p:cNvPicPr>
          <p:nvPr/>
        </p:nvPicPr>
        <p:blipFill>
          <a:blip r:embed="rId3" cstate="print"/>
          <a:srcRect t="33668" r="65509" b="23405"/>
          <a:stretch>
            <a:fillRect/>
          </a:stretch>
        </p:blipFill>
        <p:spPr bwMode="auto">
          <a:xfrm>
            <a:off x="5868144" y="3717032"/>
            <a:ext cx="2952328" cy="2952328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Texto 11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2325936"/>
          </a:xfrm>
        </p:spPr>
        <p:txBody>
          <a:bodyPr>
            <a:normAutofit lnSpcReduction="10000"/>
          </a:bodyPr>
          <a:lstStyle/>
          <a:p>
            <a:r>
              <a:rPr lang="pt-BR" sz="2000" dirty="0" smtClean="0">
                <a:solidFill>
                  <a:srgbClr val="663300"/>
                </a:solidFill>
                <a:latin typeface="Kalinga" pitchFamily="34" charset="0"/>
                <a:cs typeface="Kalinga" pitchFamily="34" charset="0"/>
              </a:rPr>
              <a:t>2) Colocação das Jardineiras </a:t>
            </a:r>
            <a:r>
              <a:rPr lang="pt-BR" sz="2000" dirty="0" err="1" smtClean="0">
                <a:solidFill>
                  <a:srgbClr val="663300"/>
                </a:solidFill>
                <a:latin typeface="Kalinga" pitchFamily="34" charset="0"/>
                <a:cs typeface="Kalinga" pitchFamily="34" charset="0"/>
              </a:rPr>
              <a:t>Brises</a:t>
            </a:r>
            <a:r>
              <a:rPr lang="pt-BR" sz="2000" dirty="0" smtClean="0">
                <a:solidFill>
                  <a:srgbClr val="663300"/>
                </a:solidFill>
                <a:latin typeface="Kalinga" pitchFamily="34" charset="0"/>
                <a:cs typeface="Kalinga" pitchFamily="34" charset="0"/>
              </a:rPr>
              <a:t>:</a:t>
            </a:r>
          </a:p>
          <a:p>
            <a:endParaRPr lang="pt-BR" sz="2000" dirty="0" smtClean="0"/>
          </a:p>
          <a:p>
            <a:pPr algn="just"/>
            <a:r>
              <a:rPr lang="pt-BR" sz="2000" dirty="0" smtClean="0">
                <a:solidFill>
                  <a:srgbClr val="663300"/>
                </a:solidFill>
                <a:latin typeface="Kalinga" pitchFamily="34" charset="0"/>
                <a:cs typeface="Kalinga" pitchFamily="34" charset="0"/>
              </a:rPr>
              <a:t>a. </a:t>
            </a:r>
            <a:r>
              <a:rPr lang="pt-BR" sz="2000" b="0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Após a fixação dos suportes superiores e inferiores, iniciar a colocação das Jardineiras Brise;</a:t>
            </a:r>
          </a:p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2"/>
          </p:nvPr>
        </p:nvSpPr>
        <p:spPr>
          <a:xfrm>
            <a:off x="457200" y="3501007"/>
            <a:ext cx="4040188" cy="2625155"/>
          </a:xfrm>
        </p:spPr>
        <p:txBody>
          <a:bodyPr>
            <a:normAutofit/>
          </a:bodyPr>
          <a:lstStyle/>
          <a:p>
            <a:pPr>
              <a:buNone/>
            </a:pPr>
            <a:endParaRPr lang="pt-BR" sz="2000" dirty="0" smtClean="0"/>
          </a:p>
          <a:p>
            <a:pPr>
              <a:buNone/>
            </a:pPr>
            <a:r>
              <a:rPr lang="pt-BR" sz="2000" dirty="0" smtClean="0"/>
              <a:t>	</a:t>
            </a:r>
          </a:p>
          <a:p>
            <a:pPr>
              <a:buNone/>
            </a:pPr>
            <a:endParaRPr lang="pt-BR" sz="2000" dirty="0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2325936"/>
          </a:xfrm>
        </p:spPr>
        <p:txBody>
          <a:bodyPr>
            <a:normAutofit/>
          </a:bodyPr>
          <a:lstStyle/>
          <a:p>
            <a:r>
              <a:rPr lang="pt-BR" sz="2000" dirty="0" smtClean="0">
                <a:solidFill>
                  <a:srgbClr val="663300"/>
                </a:solidFill>
                <a:latin typeface="Kalinga" pitchFamily="34" charset="0"/>
                <a:cs typeface="Kalinga" pitchFamily="34" charset="0"/>
              </a:rPr>
              <a:t>b. </a:t>
            </a:r>
            <a:r>
              <a:rPr lang="pt-BR" sz="2000" b="0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Iniciar com a Jardineira Brise com cabeceira e depois com as Jardineiras Brise intermediárias;</a:t>
            </a:r>
          </a:p>
          <a:p>
            <a:endParaRPr lang="pt-BR" dirty="0">
              <a:latin typeface="Kalinga" pitchFamily="34" charset="0"/>
              <a:cs typeface="Kalinga" pitchFamily="34" charset="0"/>
            </a:endParaRPr>
          </a:p>
        </p:txBody>
      </p:sp>
      <p:pic>
        <p:nvPicPr>
          <p:cNvPr id="4" name="Picture 2" descr="D:\Desktop\BEL\FOTOS SISTEMAS\FOTOS BRISE VEGETAL\2012-09-14_14-46-51_2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557545"/>
            <a:ext cx="3587788" cy="267976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4008" y="3501234"/>
            <a:ext cx="2880320" cy="2808086"/>
          </a:xfrm>
          <a:prstGeom prst="rect">
            <a:avLst/>
          </a:prstGeom>
          <a:ln>
            <a:noFill/>
          </a:ln>
          <a:effectLst/>
        </p:spPr>
      </p:pic>
      <p:sp>
        <p:nvSpPr>
          <p:cNvPr id="11" name="Título 1"/>
          <p:cNvSpPr txBox="1">
            <a:spLocks/>
          </p:cNvSpPr>
          <p:nvPr/>
        </p:nvSpPr>
        <p:spPr>
          <a:xfrm>
            <a:off x="539552" y="3417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Kalinga" pitchFamily="34" charset="0"/>
                <a:ea typeface="+mj-ea"/>
                <a:cs typeface="Kalinga" pitchFamily="34" charset="0"/>
              </a:rPr>
              <a:t>Brise Vegetal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Kalinga" pitchFamily="34" charset="0"/>
              <a:ea typeface="+mj-ea"/>
              <a:cs typeface="Kaling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323528" y="1860848"/>
            <a:ext cx="3960440" cy="49971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sz="2200" b="1" dirty="0" smtClean="0">
                <a:solidFill>
                  <a:srgbClr val="663300"/>
                </a:solidFill>
              </a:rPr>
              <a:t>	</a:t>
            </a:r>
            <a:r>
              <a:rPr lang="pt-BR" sz="2200" b="1" dirty="0" smtClean="0">
                <a:solidFill>
                  <a:srgbClr val="663300"/>
                </a:solidFill>
                <a:latin typeface="Kalinga" pitchFamily="34" charset="0"/>
                <a:cs typeface="Kalinga" pitchFamily="34" charset="0"/>
              </a:rPr>
              <a:t>c.</a:t>
            </a:r>
            <a:r>
              <a:rPr lang="pt-BR" sz="2200" dirty="0" smtClean="0">
                <a:solidFill>
                  <a:srgbClr val="663300"/>
                </a:solidFill>
                <a:latin typeface="Kalinga" pitchFamily="34" charset="0"/>
                <a:cs typeface="Kalinga" pitchFamily="34" charset="0"/>
              </a:rPr>
              <a:t> </a:t>
            </a:r>
            <a:r>
              <a:rPr lang="pt-BR" sz="2000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O transpasse entre as Jardineiras Brise é de no mínimo de </a:t>
            </a:r>
            <a:r>
              <a:rPr lang="da-DK" sz="2000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5 cm;</a:t>
            </a:r>
          </a:p>
          <a:p>
            <a:pPr>
              <a:buNone/>
            </a:pPr>
            <a:endParaRPr lang="pt-BR" sz="2000" dirty="0" smtClean="0">
              <a:latin typeface="Kalinga" pitchFamily="34" charset="0"/>
              <a:cs typeface="Kalinga" pitchFamily="34" charset="0"/>
            </a:endParaRPr>
          </a:p>
          <a:p>
            <a:pPr>
              <a:buNone/>
            </a:pPr>
            <a:r>
              <a:rPr lang="pt-BR" dirty="0" smtClean="0">
                <a:latin typeface="Kalinga" pitchFamily="34" charset="0"/>
                <a:cs typeface="Kalinga" pitchFamily="34" charset="0"/>
              </a:rPr>
              <a:t>	</a:t>
            </a:r>
            <a:r>
              <a:rPr lang="pt-BR" sz="2200" b="1" dirty="0" smtClean="0">
                <a:solidFill>
                  <a:srgbClr val="663300"/>
                </a:solidFill>
                <a:latin typeface="Kalinga" pitchFamily="34" charset="0"/>
                <a:cs typeface="Kalinga" pitchFamily="34" charset="0"/>
              </a:rPr>
              <a:t>d. </a:t>
            </a:r>
            <a:r>
              <a:rPr lang="pt-BR" sz="2000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As Jardineiras Brise devem ser rebitadas no suporte e entre si com dois rebites. Os rebites devem ficar para fora sem  rebarba interna, para não ferir a membrana.</a:t>
            </a:r>
            <a:endParaRPr lang="pt-BR" sz="2000" dirty="0">
              <a:solidFill>
                <a:srgbClr val="005400"/>
              </a:solidFill>
              <a:latin typeface="Kalinga" pitchFamily="34" charset="0"/>
              <a:cs typeface="Kalinga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1" y="1412776"/>
            <a:ext cx="3288365" cy="2466274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539552" y="3417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Kalinga" pitchFamily="34" charset="0"/>
                <a:ea typeface="+mj-ea"/>
                <a:cs typeface="Kalinga" pitchFamily="34" charset="0"/>
              </a:rPr>
              <a:t>Brise Vegetal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Kalinga" pitchFamily="34" charset="0"/>
              <a:ea typeface="+mj-ea"/>
              <a:cs typeface="Kalinga" pitchFamily="34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01008"/>
            <a:ext cx="3528392" cy="2880320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0" y="1412776"/>
            <a:ext cx="4320480" cy="4929411"/>
          </a:xfrm>
        </p:spPr>
        <p:txBody>
          <a:bodyPr/>
          <a:lstStyle/>
          <a:p>
            <a:pPr>
              <a:buNone/>
            </a:pPr>
            <a:r>
              <a:rPr lang="pt-BR" sz="2200" b="1" dirty="0" smtClean="0"/>
              <a:t>	</a:t>
            </a:r>
            <a:r>
              <a:rPr lang="pt-BR" sz="2200" b="1" dirty="0" smtClean="0">
                <a:solidFill>
                  <a:srgbClr val="663300"/>
                </a:solidFill>
                <a:latin typeface="Kalinga" pitchFamily="34" charset="0"/>
                <a:cs typeface="Kalinga" pitchFamily="34" charset="0"/>
              </a:rPr>
              <a:t>3) Instalação dos cabos:</a:t>
            </a:r>
          </a:p>
          <a:p>
            <a:pPr>
              <a:buNone/>
            </a:pPr>
            <a:endParaRPr lang="pt-BR" sz="2200" b="1" dirty="0" smtClean="0">
              <a:solidFill>
                <a:srgbClr val="663300"/>
              </a:solidFill>
              <a:latin typeface="Kalinga" pitchFamily="34" charset="0"/>
              <a:cs typeface="Kalinga" pitchFamily="34" charset="0"/>
            </a:endParaRPr>
          </a:p>
          <a:p>
            <a:pPr>
              <a:buNone/>
            </a:pPr>
            <a:r>
              <a:rPr lang="pt-BR" sz="2200" b="1" dirty="0" smtClean="0">
                <a:latin typeface="Kalinga" pitchFamily="34" charset="0"/>
                <a:cs typeface="Kalinga" pitchFamily="34" charset="0"/>
              </a:rPr>
              <a:t>	</a:t>
            </a:r>
            <a:r>
              <a:rPr lang="pt-BR" sz="2200" b="1" dirty="0" smtClean="0">
                <a:solidFill>
                  <a:srgbClr val="663300"/>
                </a:solidFill>
                <a:latin typeface="Kalinga" pitchFamily="34" charset="0"/>
                <a:cs typeface="Kalinga" pitchFamily="34" charset="0"/>
              </a:rPr>
              <a:t>a</a:t>
            </a:r>
            <a:r>
              <a:rPr lang="pt-BR" sz="1800" b="1" dirty="0" smtClean="0">
                <a:solidFill>
                  <a:srgbClr val="663300"/>
                </a:solidFill>
                <a:latin typeface="Kalinga" pitchFamily="34" charset="0"/>
                <a:cs typeface="Kalinga" pitchFamily="34" charset="0"/>
              </a:rPr>
              <a:t>. </a:t>
            </a:r>
            <a:r>
              <a:rPr lang="pt-BR" sz="1800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O cabeamento é fixado nos suportes das Jardineiras Brise através de conectores;</a:t>
            </a:r>
          </a:p>
          <a:p>
            <a:pPr>
              <a:buNone/>
            </a:pPr>
            <a:endParaRPr lang="pt-BR" sz="2000" dirty="0" smtClean="0">
              <a:solidFill>
                <a:srgbClr val="005400"/>
              </a:solidFill>
            </a:endParaRPr>
          </a:p>
          <a:p>
            <a:pPr>
              <a:buNone/>
            </a:pPr>
            <a:endParaRPr lang="pt-BR" sz="2000" dirty="0" smtClean="0">
              <a:solidFill>
                <a:srgbClr val="005400"/>
              </a:solidFill>
            </a:endParaRPr>
          </a:p>
          <a:p>
            <a:pPr>
              <a:buNone/>
            </a:pPr>
            <a:endParaRPr lang="pt-BR" sz="2000" dirty="0" smtClean="0">
              <a:solidFill>
                <a:srgbClr val="005400"/>
              </a:solidFill>
            </a:endParaRPr>
          </a:p>
          <a:p>
            <a:pPr>
              <a:buNone/>
            </a:pPr>
            <a:r>
              <a:rPr lang="pt-BR" sz="2000" dirty="0" smtClean="0"/>
              <a:t>	</a:t>
            </a:r>
            <a:endParaRPr lang="pt-BR" sz="2000" dirty="0" smtClean="0">
              <a:solidFill>
                <a:srgbClr val="005400"/>
              </a:solidFill>
            </a:endParaRPr>
          </a:p>
          <a:p>
            <a:pPr>
              <a:buNone/>
            </a:pPr>
            <a:endParaRPr lang="pt-BR" sz="2000" dirty="0"/>
          </a:p>
        </p:txBody>
      </p:sp>
      <p:sp>
        <p:nvSpPr>
          <p:cNvPr id="7" name="Espaço Reservado para Conteúdo 6"/>
          <p:cNvSpPr>
            <a:spLocks noGrp="1"/>
          </p:cNvSpPr>
          <p:nvPr>
            <p:ph sz="half" idx="2"/>
          </p:nvPr>
        </p:nvSpPr>
        <p:spPr>
          <a:xfrm>
            <a:off x="4572000" y="1600200"/>
            <a:ext cx="4114800" cy="4525963"/>
          </a:xfrm>
        </p:spPr>
        <p:txBody>
          <a:bodyPr/>
          <a:lstStyle/>
          <a:p>
            <a:endParaRPr lang="pt-BR" dirty="0" smtClean="0"/>
          </a:p>
          <a:p>
            <a:endParaRPr lang="pt-BR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3429000"/>
            <a:ext cx="2880320" cy="216024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050" name="Picture 2" descr="D:\Desktop\BEL\FOTOS SISTEMAS\FOTOS BRISE VEGETAL\2012-09-14_14-49-29_3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202" y="3284984"/>
            <a:ext cx="2988630" cy="223224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4581128"/>
            <a:ext cx="2592288" cy="1944216"/>
          </a:xfrm>
          <a:prstGeom prst="rect">
            <a:avLst/>
          </a:prstGeom>
          <a:ln>
            <a:noFill/>
          </a:ln>
          <a:effectLst/>
        </p:spPr>
      </p:pic>
      <p:sp>
        <p:nvSpPr>
          <p:cNvPr id="11" name="Título 1"/>
          <p:cNvSpPr txBox="1">
            <a:spLocks/>
          </p:cNvSpPr>
          <p:nvPr/>
        </p:nvSpPr>
        <p:spPr>
          <a:xfrm>
            <a:off x="539552" y="3417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Kalinga" pitchFamily="34" charset="0"/>
                <a:ea typeface="+mj-ea"/>
                <a:cs typeface="Kalinga" pitchFamily="34" charset="0"/>
              </a:rPr>
              <a:t>Brise Vegetal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Kalinga" pitchFamily="34" charset="0"/>
              <a:ea typeface="+mj-ea"/>
              <a:cs typeface="Kalinga" pitchFamily="34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4283968" y="222867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pt-BR" b="1" dirty="0" smtClean="0">
                <a:solidFill>
                  <a:srgbClr val="663300"/>
                </a:solidFill>
                <a:latin typeface="Kalinga" pitchFamily="34" charset="0"/>
                <a:cs typeface="Kalinga" pitchFamily="34" charset="0"/>
              </a:rPr>
              <a:t>b. </a:t>
            </a:r>
            <a:r>
              <a:rPr lang="pt-BR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Após a fixação inferior, devem ser esticados junto ao suporte superior e os cabos fixados através de duas abraçadeiras.</a:t>
            </a:r>
          </a:p>
        </p:txBody>
      </p:sp>
      <p:pic>
        <p:nvPicPr>
          <p:cNvPr id="2" name="Picture 2" descr="D:\UsuarioEstacao1\Desktop\Fotos\MELHORES FOTOS DA ECOTELHADO\BRISE VEGETAL\2 tambem.jpg"/>
          <p:cNvPicPr>
            <a:picLocks noChangeAspect="1" noChangeArrowheads="1"/>
          </p:cNvPicPr>
          <p:nvPr/>
        </p:nvPicPr>
        <p:blipFill>
          <a:blip r:embed="rId5" cstate="print"/>
          <a:srcRect l="7061" t="14305" r="59586" b="22566"/>
          <a:stretch>
            <a:fillRect/>
          </a:stretch>
        </p:blipFill>
        <p:spPr bwMode="auto">
          <a:xfrm>
            <a:off x="6516216" y="3429000"/>
            <a:ext cx="2261584" cy="3213829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395536" y="1600200"/>
            <a:ext cx="4100264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sz="2400" b="1" dirty="0" smtClean="0">
                <a:solidFill>
                  <a:srgbClr val="663300"/>
                </a:solidFill>
                <a:latin typeface="Kalinga" pitchFamily="34" charset="0"/>
                <a:cs typeface="Kalinga" pitchFamily="34" charset="0"/>
              </a:rPr>
              <a:t>	</a:t>
            </a:r>
            <a:r>
              <a:rPr lang="pt-BR" sz="2000" b="1" dirty="0" smtClean="0">
                <a:solidFill>
                  <a:srgbClr val="663300"/>
                </a:solidFill>
                <a:latin typeface="Kalinga" pitchFamily="34" charset="0"/>
                <a:cs typeface="Kalinga" pitchFamily="34" charset="0"/>
              </a:rPr>
              <a:t>4) Furação da Jardineira Brise para a colocação do dreno:</a:t>
            </a:r>
          </a:p>
          <a:p>
            <a:pPr>
              <a:buNone/>
            </a:pPr>
            <a:endParaRPr lang="pt-BR" sz="2000" b="1" dirty="0" smtClean="0">
              <a:solidFill>
                <a:srgbClr val="663300"/>
              </a:solidFill>
              <a:latin typeface="Kalinga" pitchFamily="34" charset="0"/>
              <a:cs typeface="Kalinga" pitchFamily="34" charset="0"/>
            </a:endParaRPr>
          </a:p>
          <a:p>
            <a:pPr>
              <a:buNone/>
            </a:pPr>
            <a:r>
              <a:rPr lang="pt-BR" sz="2000" b="1" dirty="0" smtClean="0">
                <a:latin typeface="Kalinga" pitchFamily="34" charset="0"/>
                <a:cs typeface="Kalinga" pitchFamily="34" charset="0"/>
              </a:rPr>
              <a:t>	</a:t>
            </a:r>
            <a:r>
              <a:rPr lang="pt-BR" sz="2000" b="1" dirty="0" smtClean="0">
                <a:solidFill>
                  <a:srgbClr val="663300"/>
                </a:solidFill>
                <a:latin typeface="Kalinga" pitchFamily="34" charset="0"/>
                <a:cs typeface="Kalinga" pitchFamily="34" charset="0"/>
              </a:rPr>
              <a:t>a.</a:t>
            </a:r>
            <a:r>
              <a:rPr lang="pt-BR" sz="2000" dirty="0" smtClean="0">
                <a:solidFill>
                  <a:srgbClr val="663300"/>
                </a:solidFill>
                <a:latin typeface="Kalinga" pitchFamily="34" charset="0"/>
                <a:cs typeface="Kalinga" pitchFamily="34" charset="0"/>
              </a:rPr>
              <a:t> </a:t>
            </a:r>
            <a:r>
              <a:rPr lang="pt-BR" sz="2000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Verificar o posicionamento do dreno da parede (o ponto de dreno da rede deve estar posicionado sempre abaixo da Jardineira Brise).</a:t>
            </a:r>
          </a:p>
          <a:p>
            <a:endParaRPr lang="pt-BR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7698" y="1772816"/>
            <a:ext cx="4173464" cy="3744416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539552" y="3417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Kalinga" pitchFamily="34" charset="0"/>
                <a:ea typeface="+mj-ea"/>
                <a:cs typeface="Kalinga" pitchFamily="34" charset="0"/>
              </a:rPr>
              <a:t>Brise Vegetal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Kalinga" pitchFamily="34" charset="0"/>
              <a:ea typeface="+mj-ea"/>
              <a:cs typeface="Kaling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0" y="1916832"/>
            <a:ext cx="4392488" cy="452596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t-BR" dirty="0" smtClean="0"/>
              <a:t>	</a:t>
            </a:r>
            <a:r>
              <a:rPr lang="pt-BR" sz="2200" b="1" dirty="0" smtClean="0">
                <a:solidFill>
                  <a:srgbClr val="663300"/>
                </a:solidFill>
                <a:latin typeface="Kalinga" pitchFamily="34" charset="0"/>
                <a:cs typeface="Kalinga" pitchFamily="34" charset="0"/>
              </a:rPr>
              <a:t>b. </a:t>
            </a:r>
            <a:r>
              <a:rPr lang="pt-BR" sz="2000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Posicionar a furação para a instalação do dreno da	Jardineira Brise, preferencialmente, ao lado da rede. A montagem do Adaptador auto ajustável com junta de vedação 25mm x ¾ (com flange), será feita após a colocação da </a:t>
            </a:r>
            <a:r>
              <a:rPr lang="it-IT" sz="2000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membrana impermeabilizante. </a:t>
            </a:r>
            <a:endParaRPr lang="pt-BR" sz="2000" dirty="0" smtClean="0">
              <a:solidFill>
                <a:srgbClr val="005400"/>
              </a:solidFill>
              <a:latin typeface="Kalinga" pitchFamily="34" charset="0"/>
              <a:cs typeface="Kalinga" pitchFamily="34" charset="0"/>
            </a:endParaRPr>
          </a:p>
          <a:p>
            <a:endParaRPr lang="pt-BR" dirty="0"/>
          </a:p>
        </p:txBody>
      </p:sp>
      <p:pic>
        <p:nvPicPr>
          <p:cNvPr id="11266" name="Picture 2" descr="D:\Desktop\BEL\FOTOS BRISE VEGETAL\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132856"/>
            <a:ext cx="4210640" cy="3384376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539552" y="3417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Kalinga" pitchFamily="34" charset="0"/>
                <a:ea typeface="+mj-ea"/>
                <a:cs typeface="Kalinga" pitchFamily="34" charset="0"/>
              </a:rPr>
              <a:t>Brise Vegetal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Kalinga" pitchFamily="34" charset="0"/>
              <a:ea typeface="+mj-ea"/>
              <a:cs typeface="Kaling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70784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pt-BR" dirty="0" smtClean="0">
                <a:solidFill>
                  <a:srgbClr val="663300"/>
                </a:solidFill>
              </a:rPr>
              <a:t>	</a:t>
            </a:r>
            <a:r>
              <a:rPr lang="pt-BR" sz="2200" b="1" dirty="0" smtClean="0">
                <a:solidFill>
                  <a:srgbClr val="663300"/>
                </a:solidFill>
                <a:latin typeface="Kalinga" pitchFamily="34" charset="0"/>
                <a:cs typeface="Kalinga" pitchFamily="34" charset="0"/>
              </a:rPr>
              <a:t>5) Instalação da manta impermeabilizante:</a:t>
            </a:r>
          </a:p>
          <a:p>
            <a:pPr>
              <a:buNone/>
            </a:pPr>
            <a:endParaRPr lang="pt-BR" sz="2200" b="1" dirty="0" smtClean="0">
              <a:solidFill>
                <a:srgbClr val="663300"/>
              </a:solidFill>
              <a:latin typeface="Kalinga" pitchFamily="34" charset="0"/>
              <a:cs typeface="Kalinga" pitchFamily="34" charset="0"/>
            </a:endParaRPr>
          </a:p>
          <a:p>
            <a:pPr algn="just">
              <a:buNone/>
            </a:pPr>
            <a:r>
              <a:rPr lang="pt-BR" sz="2200" dirty="0" smtClean="0">
                <a:latin typeface="Kalinga" pitchFamily="34" charset="0"/>
                <a:cs typeface="Kalinga" pitchFamily="34" charset="0"/>
              </a:rPr>
              <a:t>	</a:t>
            </a:r>
            <a:r>
              <a:rPr lang="pt-BR" sz="2200" b="1" dirty="0" smtClean="0">
                <a:solidFill>
                  <a:srgbClr val="663300"/>
                </a:solidFill>
                <a:latin typeface="Kalinga" pitchFamily="34" charset="0"/>
                <a:cs typeface="Kalinga" pitchFamily="34" charset="0"/>
              </a:rPr>
              <a:t>a. </a:t>
            </a:r>
            <a:r>
              <a:rPr lang="pt-BR" sz="2000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Corte da manta: A manta de impermeabilização deverá ser cortada, considerando o perímetro fechado da Jardineira Brise, geralmente 1 m, mas conferir, pois pode variar conforme o projeto. Para o corte da membrana, verificar o melhor aproveitamento.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772816"/>
            <a:ext cx="3200400" cy="38862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539552" y="3417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Kalinga" pitchFamily="34" charset="0"/>
                <a:ea typeface="+mj-ea"/>
                <a:cs typeface="Kalinga" pitchFamily="34" charset="0"/>
              </a:rPr>
              <a:t>Brise Vegetal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Kalinga" pitchFamily="34" charset="0"/>
              <a:ea typeface="+mj-ea"/>
              <a:cs typeface="Kaling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70784" cy="452596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t-BR" dirty="0" smtClean="0"/>
              <a:t>	</a:t>
            </a:r>
            <a:r>
              <a:rPr lang="pt-BR" sz="2200" b="1" dirty="0" smtClean="0">
                <a:solidFill>
                  <a:srgbClr val="663300"/>
                </a:solidFill>
                <a:latin typeface="Kalinga" pitchFamily="34" charset="0"/>
                <a:cs typeface="Kalinga" pitchFamily="34" charset="0"/>
              </a:rPr>
              <a:t>b. </a:t>
            </a:r>
            <a:r>
              <a:rPr lang="pt-BR" sz="2000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Após executada a furação colocar a manta impermeabilizante. </a:t>
            </a:r>
          </a:p>
          <a:p>
            <a:pPr algn="just">
              <a:buNone/>
            </a:pPr>
            <a:r>
              <a:rPr lang="pt-BR" sz="2000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	A  membrana deverá cobrir o fundo, laterais e cabeceiras até seu topo; </a:t>
            </a:r>
          </a:p>
          <a:p>
            <a:pPr algn="just">
              <a:buNone/>
            </a:pPr>
            <a:r>
              <a:rPr lang="pt-BR" sz="2000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	(Sugestão para teste: veja os itens a seguir e antes de cortar a membrana definitiva, cortar um pequeno pedaço de amostra). </a:t>
            </a:r>
            <a:endParaRPr lang="pt-BR" sz="2000" dirty="0">
              <a:solidFill>
                <a:srgbClr val="005400"/>
              </a:solidFill>
              <a:latin typeface="Kalinga" pitchFamily="34" charset="0"/>
              <a:cs typeface="Kalinga" pitchFamily="34" charset="0"/>
            </a:endParaRPr>
          </a:p>
        </p:txBody>
      </p:sp>
      <p:pic>
        <p:nvPicPr>
          <p:cNvPr id="7170" name="Picture 2" descr="D:\Desktop\BEL\FOTOS SISTEMAS\FOTOS MEMBRANA ANTI-RAIZES\memb. anti raizes ecotelhad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3861048"/>
            <a:ext cx="3531200" cy="2385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844824"/>
            <a:ext cx="4038600" cy="2237603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539552" y="3417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Kalinga" pitchFamily="34" charset="0"/>
                <a:ea typeface="+mj-ea"/>
                <a:cs typeface="Kalinga" pitchFamily="34" charset="0"/>
              </a:rPr>
              <a:t>Brise Vegetal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Kalinga" pitchFamily="34" charset="0"/>
              <a:ea typeface="+mj-ea"/>
              <a:cs typeface="Kaling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pPr algn="just">
              <a:buNone/>
            </a:pPr>
            <a:r>
              <a:rPr lang="pt-BR" sz="1900" dirty="0" smtClean="0">
                <a:latin typeface="Kalinga" pitchFamily="34" charset="0"/>
                <a:cs typeface="Kalinga" pitchFamily="34" charset="0"/>
              </a:rPr>
              <a:t>	</a:t>
            </a:r>
            <a:r>
              <a:rPr lang="pt-BR" sz="1900" b="1" dirty="0" smtClean="0">
                <a:solidFill>
                  <a:srgbClr val="663300"/>
                </a:solidFill>
                <a:latin typeface="Kalinga" pitchFamily="34" charset="0"/>
                <a:cs typeface="Kalinga" pitchFamily="34" charset="0"/>
              </a:rPr>
              <a:t>c.</a:t>
            </a:r>
            <a:r>
              <a:rPr lang="pt-BR" sz="1900" dirty="0" smtClean="0">
                <a:solidFill>
                  <a:srgbClr val="663300"/>
                </a:solidFill>
                <a:latin typeface="Kalinga" pitchFamily="34" charset="0"/>
                <a:cs typeface="Kalinga" pitchFamily="34" charset="0"/>
              </a:rPr>
              <a:t> </a:t>
            </a:r>
            <a:r>
              <a:rPr lang="pt-BR" sz="1900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Caso o comprimento da membrana disponível ser menor que o comprimento da Jardineira Brise, será necessário um transpasse entre membranas de no mínimo 30 cm. Para ocorrer o transpasse, deverá ser criado uma elevação de apenas 5 cm no fundo da Jardineira Brise, evitando que a água corra na horizontal. Desta forma não é preciso nenhum tipo de adesivo entre membranas.</a:t>
            </a:r>
          </a:p>
          <a:p>
            <a:pPr algn="just">
              <a:buNone/>
            </a:pPr>
            <a:endParaRPr lang="pt-BR" sz="1900" dirty="0" smtClean="0">
              <a:latin typeface="Kalinga" pitchFamily="34" charset="0"/>
              <a:cs typeface="Kalinga" pitchFamily="34" charset="0"/>
            </a:endParaRPr>
          </a:p>
          <a:p>
            <a:pPr algn="just">
              <a:buNone/>
            </a:pPr>
            <a:r>
              <a:rPr lang="pt-BR" sz="1900" dirty="0" smtClean="0">
                <a:latin typeface="Kalinga" pitchFamily="34" charset="0"/>
                <a:cs typeface="Kalinga" pitchFamily="34" charset="0"/>
              </a:rPr>
              <a:t>	</a:t>
            </a:r>
            <a:r>
              <a:rPr lang="pt-BR" sz="1900" b="1" dirty="0" smtClean="0">
                <a:solidFill>
                  <a:srgbClr val="663300"/>
                </a:solidFill>
                <a:latin typeface="Kalinga" pitchFamily="34" charset="0"/>
                <a:cs typeface="Kalinga" pitchFamily="34" charset="0"/>
              </a:rPr>
              <a:t>d. </a:t>
            </a:r>
            <a:r>
              <a:rPr lang="pt-BR" sz="1900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Colocada a membrana por toda a Jardineira, com os transpasses definidos, é hora de instalar o dreno.</a:t>
            </a:r>
            <a:endParaRPr lang="pt-BR" sz="1900" dirty="0">
              <a:solidFill>
                <a:srgbClr val="005400"/>
              </a:solidFill>
              <a:latin typeface="Kalinga" pitchFamily="34" charset="0"/>
              <a:cs typeface="Kalinga" pitchFamily="34" charset="0"/>
            </a:endParaRPr>
          </a:p>
        </p:txBody>
      </p:sp>
      <p:pic>
        <p:nvPicPr>
          <p:cNvPr id="2050" name="Picture 2" descr="D:\Desktop\BEL\FOTOS BRISE VEGETAL\2012-09-14_14-49-23_5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3140968"/>
            <a:ext cx="3744416" cy="2796756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539552" y="3417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Kalinga" pitchFamily="34" charset="0"/>
                <a:ea typeface="+mj-ea"/>
                <a:cs typeface="Kalinga" pitchFamily="34" charset="0"/>
              </a:rPr>
              <a:t>Brise Vegetal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Kalinga" pitchFamily="34" charset="0"/>
              <a:ea typeface="+mj-ea"/>
              <a:cs typeface="Kaling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0" y="1340768"/>
            <a:ext cx="4860032" cy="551723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pt-BR" dirty="0" smtClean="0">
                <a:solidFill>
                  <a:srgbClr val="663300"/>
                </a:solidFill>
              </a:rPr>
              <a:t>	</a:t>
            </a:r>
            <a:r>
              <a:rPr lang="pt-BR" sz="2200" b="1" dirty="0" smtClean="0">
                <a:solidFill>
                  <a:srgbClr val="663300"/>
                </a:solidFill>
                <a:latin typeface="Kalinga" pitchFamily="34" charset="0"/>
                <a:cs typeface="Kalinga" pitchFamily="34" charset="0"/>
              </a:rPr>
              <a:t>6) Instalação do dreno na Jardineira Brise:</a:t>
            </a:r>
          </a:p>
          <a:p>
            <a:pPr>
              <a:buNone/>
            </a:pPr>
            <a:endParaRPr lang="pt-BR" sz="2200" b="1" dirty="0" smtClean="0">
              <a:solidFill>
                <a:srgbClr val="663300"/>
              </a:solidFill>
              <a:latin typeface="Kalinga" pitchFamily="34" charset="0"/>
              <a:cs typeface="Kalinga" pitchFamily="34" charset="0"/>
            </a:endParaRPr>
          </a:p>
          <a:p>
            <a:pPr algn="just">
              <a:buNone/>
            </a:pPr>
            <a:r>
              <a:rPr lang="pt-BR" sz="2200" b="1" dirty="0" smtClean="0">
                <a:latin typeface="Kalinga" pitchFamily="34" charset="0"/>
                <a:cs typeface="Kalinga" pitchFamily="34" charset="0"/>
              </a:rPr>
              <a:t>	</a:t>
            </a:r>
            <a:r>
              <a:rPr lang="pt-BR" sz="2200" b="1" dirty="0" smtClean="0">
                <a:solidFill>
                  <a:srgbClr val="663300"/>
                </a:solidFill>
                <a:latin typeface="Kalinga" pitchFamily="34" charset="0"/>
                <a:cs typeface="Kalinga" pitchFamily="34" charset="0"/>
              </a:rPr>
              <a:t>a. </a:t>
            </a:r>
            <a:r>
              <a:rPr lang="pt-BR" sz="2000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Para cada Jardineira deverá estar disponibilizado um ponto ligado à rede de dreno, situado abaixo da Jardineira.</a:t>
            </a:r>
          </a:p>
          <a:p>
            <a:pPr algn="just">
              <a:buNone/>
            </a:pPr>
            <a:r>
              <a:rPr lang="pt-BR" sz="2000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	Dependendo do comprimento da Jardineira pode ser necessário mais de um ponto. </a:t>
            </a:r>
          </a:p>
          <a:p>
            <a:pPr algn="just">
              <a:buNone/>
            </a:pPr>
            <a:endParaRPr lang="pt-BR" sz="2000" dirty="0" smtClean="0">
              <a:solidFill>
                <a:srgbClr val="005400"/>
              </a:solidFill>
              <a:latin typeface="Kalinga" pitchFamily="34" charset="0"/>
              <a:cs typeface="Kalinga" pitchFamily="34" charset="0"/>
            </a:endParaRPr>
          </a:p>
          <a:p>
            <a:pPr algn="just">
              <a:buNone/>
            </a:pPr>
            <a:r>
              <a:rPr lang="pt-BR" sz="2200" b="1" dirty="0" smtClean="0">
                <a:solidFill>
                  <a:srgbClr val="663300"/>
                </a:solidFill>
                <a:latin typeface="Kalinga" pitchFamily="34" charset="0"/>
                <a:cs typeface="Kalinga" pitchFamily="34" charset="0"/>
              </a:rPr>
              <a:t>       b. </a:t>
            </a:r>
            <a:r>
              <a:rPr lang="pt-BR" sz="2000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Sobre a furação da Jardineira já executada, adequar o Adaptador auto ajustável com junta de vedação 25 mm x ¾ (com flange). </a:t>
            </a:r>
          </a:p>
          <a:p>
            <a:pPr algn="just">
              <a:buNone/>
            </a:pPr>
            <a:r>
              <a:rPr lang="pt-BR" sz="2000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	O Adaptador deverá ser colocado com a parte </a:t>
            </a:r>
            <a:r>
              <a:rPr lang="pt-BR" sz="2000" dirty="0" err="1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rosqueável</a:t>
            </a:r>
            <a:r>
              <a:rPr lang="pt-BR" sz="2000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 maior virada para cima a fim de manter a reserva d’água no fundo da Jardineira Brise e funcionar como um “ladrão” d’água.</a:t>
            </a:r>
          </a:p>
          <a:p>
            <a:pPr algn="just">
              <a:buNone/>
            </a:pPr>
            <a:endParaRPr lang="pt-BR" sz="2000" dirty="0">
              <a:solidFill>
                <a:srgbClr val="005400"/>
              </a:solidFill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772816"/>
            <a:ext cx="3492045" cy="2736304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539552" y="3417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Kalinga" pitchFamily="34" charset="0"/>
                <a:ea typeface="+mj-ea"/>
                <a:cs typeface="Kalinga" pitchFamily="34" charset="0"/>
              </a:rPr>
              <a:t>Brise Vegetal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Kalinga" pitchFamily="34" charset="0"/>
              <a:ea typeface="+mj-ea"/>
              <a:cs typeface="Kalinga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4581128"/>
            <a:ext cx="2232248" cy="2002765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pt-BR" b="1" dirty="0" smtClean="0">
                <a:solidFill>
                  <a:srgbClr val="663300"/>
                </a:solidFill>
                <a:latin typeface="Kalinga" pitchFamily="34" charset="0"/>
                <a:cs typeface="Kalinga" pitchFamily="34" charset="0"/>
              </a:rPr>
              <a:t>Brise Vegetal</a:t>
            </a:r>
            <a:endParaRPr lang="pt-BR" b="1" dirty="0">
              <a:solidFill>
                <a:srgbClr val="663300"/>
              </a:solidFill>
              <a:latin typeface="Kalinga" pitchFamily="34" charset="0"/>
              <a:cs typeface="Kalinga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323528" y="1600200"/>
            <a:ext cx="4186808" cy="4853136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pt-BR" sz="2400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O Brise Vegetal é um jardim vertical passível de ser instalado em prédios de altura ilimitada e pré-existente. </a:t>
            </a:r>
          </a:p>
          <a:p>
            <a:pPr algn="just">
              <a:buNone/>
            </a:pPr>
            <a:endParaRPr lang="pt-BR" sz="2400" dirty="0" smtClean="0">
              <a:solidFill>
                <a:srgbClr val="005400"/>
              </a:solidFill>
              <a:latin typeface="Kalinga" pitchFamily="34" charset="0"/>
              <a:cs typeface="Kalinga" pitchFamily="34" charset="0"/>
            </a:endParaRPr>
          </a:p>
          <a:p>
            <a:pPr algn="just"/>
            <a:r>
              <a:rPr lang="pt-BR" sz="2400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É um sistema modular </a:t>
            </a:r>
            <a:r>
              <a:rPr lang="pt-BR" sz="2200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patenteado</a:t>
            </a:r>
            <a:r>
              <a:rPr lang="pt-BR" sz="2400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 composto de contêineres dispostos externamente ao prédio onde as plantas - em geral trepadeiras - são conduzidas por cabos de aço presos por fixadores do mesmo material.</a:t>
            </a:r>
            <a:r>
              <a:rPr lang="pt-BR" sz="2400" dirty="0" smtClean="0">
                <a:solidFill>
                  <a:srgbClr val="005000"/>
                </a:solidFill>
                <a:latin typeface="Kalinga" pitchFamily="34" charset="0"/>
                <a:cs typeface="Kalinga" pitchFamily="34" charset="0"/>
              </a:rPr>
              <a:t> Tem como finalidade cobrir a fachada de um prédio, protegendo contra o acúmulo de energia solar.</a:t>
            </a:r>
            <a:endParaRPr lang="pt-BR" sz="2400" dirty="0">
              <a:solidFill>
                <a:srgbClr val="005400"/>
              </a:solidFill>
              <a:latin typeface="Kalinga" pitchFamily="34" charset="0"/>
              <a:cs typeface="Kalinga" pitchFamily="34" charset="0"/>
            </a:endParaRPr>
          </a:p>
        </p:txBody>
      </p:sp>
      <p:pic>
        <p:nvPicPr>
          <p:cNvPr id="9" name="Picture 2" descr="D:\UsuarioEstacao1\Desktop\site\fotos\ecoparede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484784"/>
            <a:ext cx="4477005" cy="4608512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258816" cy="4925144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endParaRPr lang="pt-BR" dirty="0" smtClean="0"/>
          </a:p>
          <a:p>
            <a:pPr algn="just">
              <a:buNone/>
            </a:pPr>
            <a:r>
              <a:rPr lang="pt-BR" dirty="0" smtClean="0"/>
              <a:t>	</a:t>
            </a:r>
            <a:r>
              <a:rPr lang="pt-BR" sz="4600" b="1" dirty="0" smtClean="0">
                <a:solidFill>
                  <a:srgbClr val="663300"/>
                </a:solidFill>
                <a:latin typeface="Kalinga" pitchFamily="34" charset="0"/>
                <a:cs typeface="Kalinga" pitchFamily="34" charset="0"/>
              </a:rPr>
              <a:t>c. </a:t>
            </a:r>
            <a:r>
              <a:rPr lang="pt-BR" sz="4200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Sobre a furação fazer dois pequenos cortes na membrana, 	tipo “corte de fatia de bolo”, que não deve ser maior que a bitola interna do Adaptador, para dar a </a:t>
            </a:r>
            <a:r>
              <a:rPr lang="pt-BR" sz="4200" dirty="0" err="1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estanqueidade</a:t>
            </a:r>
            <a:r>
              <a:rPr lang="pt-BR" sz="4200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 necessária à Jardineira.</a:t>
            </a:r>
          </a:p>
          <a:p>
            <a:pPr algn="just">
              <a:buNone/>
            </a:pPr>
            <a:endParaRPr lang="pt-BR" dirty="0" smtClean="0">
              <a:latin typeface="Kalinga" pitchFamily="34" charset="0"/>
              <a:cs typeface="Kalinga" pitchFamily="34" charset="0"/>
            </a:endParaRPr>
          </a:p>
          <a:p>
            <a:pPr algn="just">
              <a:buNone/>
            </a:pPr>
            <a:r>
              <a:rPr lang="pt-BR" dirty="0" smtClean="0">
                <a:latin typeface="Kalinga" pitchFamily="34" charset="0"/>
                <a:cs typeface="Kalinga" pitchFamily="34" charset="0"/>
              </a:rPr>
              <a:t>	</a:t>
            </a:r>
            <a:r>
              <a:rPr lang="pt-BR" sz="4600" b="1" dirty="0" smtClean="0">
                <a:solidFill>
                  <a:srgbClr val="663300"/>
                </a:solidFill>
                <a:latin typeface="Kalinga" pitchFamily="34" charset="0"/>
                <a:cs typeface="Kalinga" pitchFamily="34" charset="0"/>
              </a:rPr>
              <a:t>d. </a:t>
            </a:r>
            <a:r>
              <a:rPr lang="pt-BR" sz="4200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Apertar bem o Adaptador e fazer teste de </a:t>
            </a:r>
            <a:r>
              <a:rPr lang="pt-BR" sz="4200" dirty="0" err="1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estanqueidade</a:t>
            </a:r>
            <a:r>
              <a:rPr lang="pt-BR" sz="4200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 para não ocorrer pinga-pinga. Esta operação deve ser feita com muito cuidado, pois se houver erro pode-se perder toda a membrana instalada.</a:t>
            </a:r>
            <a:endParaRPr lang="pt-BR" sz="4200" dirty="0">
              <a:solidFill>
                <a:srgbClr val="005400"/>
              </a:solidFill>
              <a:latin typeface="Kalinga" pitchFamily="34" charset="0"/>
              <a:cs typeface="Kalinga" pitchFamily="34" charset="0"/>
            </a:endParaRPr>
          </a:p>
        </p:txBody>
      </p:sp>
      <p:pic>
        <p:nvPicPr>
          <p:cNvPr id="6146" name="Picture 2" descr="D:\Desktop\BEL\FOTOS BRISE VEGETAL\2012-09-14_14-53-04_86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6312" y="1628801"/>
            <a:ext cx="3856296" cy="288032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Picture 2" descr="D:\Desktop\BEL\FOTOS BRISE VEGETAL\2012-09-14_14-52-57_7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4221088"/>
            <a:ext cx="2988629" cy="2232248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539552" y="3417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Kalinga" pitchFamily="34" charset="0"/>
                <a:ea typeface="+mj-ea"/>
                <a:cs typeface="Kalinga" pitchFamily="34" charset="0"/>
              </a:rPr>
              <a:t>Brise Vegetal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Kalinga" pitchFamily="34" charset="0"/>
              <a:ea typeface="+mj-ea"/>
              <a:cs typeface="Kaling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474840" cy="4781128"/>
          </a:xfrm>
        </p:spPr>
        <p:txBody>
          <a:bodyPr>
            <a:normAutofit fontScale="55000" lnSpcReduction="20000"/>
          </a:bodyPr>
          <a:lstStyle/>
          <a:p>
            <a:pPr algn="just">
              <a:buNone/>
            </a:pPr>
            <a:r>
              <a:rPr lang="pt-BR" sz="3500" dirty="0" smtClean="0">
                <a:solidFill>
                  <a:srgbClr val="663300"/>
                </a:solidFill>
              </a:rPr>
              <a:t>	</a:t>
            </a:r>
            <a:r>
              <a:rPr lang="pt-BR" sz="3500" b="1" dirty="0" smtClean="0">
                <a:solidFill>
                  <a:srgbClr val="663300"/>
                </a:solidFill>
                <a:latin typeface="Kalinga" pitchFamily="34" charset="0"/>
                <a:cs typeface="Kalinga" pitchFamily="34" charset="0"/>
              </a:rPr>
              <a:t>7) Colocação do Ecopavimento:</a:t>
            </a:r>
          </a:p>
          <a:p>
            <a:pPr algn="just">
              <a:buNone/>
            </a:pPr>
            <a:endParaRPr lang="pt-BR" sz="3500" b="1" dirty="0" smtClean="0">
              <a:latin typeface="Kalinga" pitchFamily="34" charset="0"/>
              <a:cs typeface="Kalinga" pitchFamily="34" charset="0"/>
            </a:endParaRPr>
          </a:p>
          <a:p>
            <a:pPr algn="just">
              <a:buNone/>
            </a:pPr>
            <a:r>
              <a:rPr lang="pt-BR" sz="3500" b="1" dirty="0" smtClean="0">
                <a:latin typeface="Kalinga" pitchFamily="34" charset="0"/>
                <a:cs typeface="Kalinga" pitchFamily="34" charset="0"/>
              </a:rPr>
              <a:t>	</a:t>
            </a:r>
            <a:r>
              <a:rPr lang="pt-BR" sz="3200" b="1" dirty="0" smtClean="0">
                <a:solidFill>
                  <a:srgbClr val="663300"/>
                </a:solidFill>
                <a:latin typeface="Kalinga" pitchFamily="34" charset="0"/>
                <a:cs typeface="Kalinga" pitchFamily="34" charset="0"/>
              </a:rPr>
              <a:t>a. </a:t>
            </a:r>
            <a:r>
              <a:rPr lang="pt-BR" sz="3200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Manta e dreno instalados, coloca-se o Ecopavimento.</a:t>
            </a:r>
          </a:p>
          <a:p>
            <a:pPr algn="just">
              <a:buNone/>
            </a:pPr>
            <a:endParaRPr lang="pt-BR" sz="3200" dirty="0" smtClean="0">
              <a:latin typeface="Kalinga" pitchFamily="34" charset="0"/>
              <a:cs typeface="Kalinga" pitchFamily="34" charset="0"/>
            </a:endParaRPr>
          </a:p>
          <a:p>
            <a:pPr algn="just">
              <a:buNone/>
            </a:pPr>
            <a:r>
              <a:rPr lang="pt-BR" dirty="0" smtClean="0">
                <a:latin typeface="Kalinga" pitchFamily="34" charset="0"/>
                <a:cs typeface="Kalinga" pitchFamily="34" charset="0"/>
              </a:rPr>
              <a:t>	</a:t>
            </a:r>
            <a:r>
              <a:rPr lang="pt-BR" sz="3200" b="1" dirty="0" smtClean="0">
                <a:solidFill>
                  <a:srgbClr val="663300"/>
                </a:solidFill>
                <a:latin typeface="Kalinga" pitchFamily="34" charset="0"/>
                <a:cs typeface="Kalinga" pitchFamily="34" charset="0"/>
              </a:rPr>
              <a:t>b. </a:t>
            </a:r>
            <a:r>
              <a:rPr lang="pt-BR" sz="3200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O Ecopavimento deve ser ligado ente si através de seu clipe macho e fêmea.</a:t>
            </a:r>
          </a:p>
          <a:p>
            <a:pPr algn="just">
              <a:buNone/>
            </a:pPr>
            <a:endParaRPr lang="pt-BR" sz="3200" dirty="0" smtClean="0">
              <a:latin typeface="Kalinga" pitchFamily="34" charset="0"/>
              <a:cs typeface="Kalinga" pitchFamily="34" charset="0"/>
            </a:endParaRPr>
          </a:p>
          <a:p>
            <a:pPr algn="just">
              <a:buNone/>
            </a:pPr>
            <a:r>
              <a:rPr lang="pt-BR" sz="2200" b="1" dirty="0" smtClean="0">
                <a:latin typeface="Kalinga" pitchFamily="34" charset="0"/>
                <a:cs typeface="Kalinga" pitchFamily="34" charset="0"/>
              </a:rPr>
              <a:t>	</a:t>
            </a:r>
            <a:r>
              <a:rPr lang="pt-BR" sz="3200" b="1" dirty="0" smtClean="0">
                <a:solidFill>
                  <a:srgbClr val="663300"/>
                </a:solidFill>
                <a:latin typeface="Kalinga" pitchFamily="34" charset="0"/>
                <a:cs typeface="Kalinga" pitchFamily="34" charset="0"/>
              </a:rPr>
              <a:t>c. </a:t>
            </a:r>
            <a:r>
              <a:rPr lang="pt-BR" sz="3200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Ele deve ser colocado no sentido longitudinal, ou seja, maior comprimento seguindo o fundo da Jardineira Brise, obedecendo a forma curva do fundo e encontro de paredes e colocado virado com os alvéolos abertos para baixo. </a:t>
            </a:r>
            <a:endParaRPr lang="pt-BR" sz="3200" dirty="0">
              <a:solidFill>
                <a:srgbClr val="005400"/>
              </a:solidFill>
              <a:latin typeface="Kalinga" pitchFamily="34" charset="0"/>
              <a:cs typeface="Kalinga" pitchFamily="34" charset="0"/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364088" y="1556792"/>
            <a:ext cx="3384376" cy="309634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122" name="Picture 2" descr="D:\Desktop\BEL\FOTOS BRISE VEGETAL\2012-09-14_14-52-57_7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7153" y="4293096"/>
            <a:ext cx="2699407" cy="2016224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539552" y="3417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Kalinga" pitchFamily="34" charset="0"/>
                <a:ea typeface="+mj-ea"/>
                <a:cs typeface="Kalinga" pitchFamily="34" charset="0"/>
              </a:rPr>
              <a:t>Brise Vegetal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Kalinga" pitchFamily="34" charset="0"/>
              <a:ea typeface="+mj-ea"/>
              <a:cs typeface="Kaling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412776"/>
            <a:ext cx="4402832" cy="5257800"/>
          </a:xfrm>
        </p:spPr>
        <p:txBody>
          <a:bodyPr>
            <a:normAutofit fontScale="40000" lnSpcReduction="20000"/>
          </a:bodyPr>
          <a:lstStyle/>
          <a:p>
            <a:pPr algn="just">
              <a:buNone/>
            </a:pPr>
            <a:r>
              <a:rPr lang="pt-BR" sz="4000" b="1" dirty="0" smtClean="0"/>
              <a:t>	</a:t>
            </a:r>
            <a:r>
              <a:rPr lang="pt-BR" sz="5500" b="1" dirty="0" smtClean="0">
                <a:solidFill>
                  <a:srgbClr val="663300"/>
                </a:solidFill>
                <a:latin typeface="Kalinga" pitchFamily="34" charset="0"/>
                <a:cs typeface="Kalinga" pitchFamily="34" charset="0"/>
              </a:rPr>
              <a:t>8) Instalação da membrana de retenção:</a:t>
            </a:r>
          </a:p>
          <a:p>
            <a:pPr algn="just">
              <a:buNone/>
            </a:pPr>
            <a:endParaRPr lang="pt-BR" sz="5500" b="1" dirty="0" smtClean="0">
              <a:solidFill>
                <a:srgbClr val="663300"/>
              </a:solidFill>
              <a:latin typeface="Kalinga" pitchFamily="34" charset="0"/>
              <a:cs typeface="Kalinga" pitchFamily="34" charset="0"/>
            </a:endParaRPr>
          </a:p>
          <a:p>
            <a:pPr algn="just">
              <a:buNone/>
            </a:pPr>
            <a:r>
              <a:rPr lang="pt-BR" dirty="0" smtClean="0">
                <a:latin typeface="Kalinga" pitchFamily="34" charset="0"/>
                <a:cs typeface="Kalinga" pitchFamily="34" charset="0"/>
              </a:rPr>
              <a:t>	</a:t>
            </a:r>
            <a:r>
              <a:rPr lang="pt-BR" sz="5500" b="1" dirty="0" smtClean="0">
                <a:solidFill>
                  <a:srgbClr val="663300"/>
                </a:solidFill>
                <a:latin typeface="Kalinga" pitchFamily="34" charset="0"/>
                <a:cs typeface="Kalinga" pitchFamily="34" charset="0"/>
              </a:rPr>
              <a:t>a. </a:t>
            </a:r>
            <a:r>
              <a:rPr lang="pt-BR" sz="5000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O objetivo desta membrana é filtrar e não deixar a passagem de substrato para o reservatório d’água. A membrana ficará apoiada sobre o Ecopavimento, portanto, o corte da mesma deverá ser maior que a largura do Ecopavimento em no mínimo 5 cm para cada lado. (Sugestão: Cortar um pequeno pedaço de amostra antes de cortar a membrana definitiva, para fazer o teste. Geralmente a largura desta membrana é a largura da boca superior da Jardineira Brise);</a:t>
            </a:r>
            <a:endParaRPr lang="pt-BR" sz="5000" dirty="0">
              <a:solidFill>
                <a:srgbClr val="005400"/>
              </a:solidFill>
              <a:latin typeface="Kalinga" pitchFamily="34" charset="0"/>
              <a:cs typeface="Kalinga" pitchFamily="34" charset="0"/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502277" y="3210691"/>
            <a:ext cx="3739845" cy="288032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074" name="Picture 2" descr="D:\Desktop\BEL\FOTOS BRISE VEGETAL\2012-09-14_14-49-23_5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75329" y="1484784"/>
            <a:ext cx="2988629" cy="2232248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539552" y="3417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Kalinga" pitchFamily="34" charset="0"/>
                <a:ea typeface="+mj-ea"/>
                <a:cs typeface="Kalinga" pitchFamily="34" charset="0"/>
              </a:rPr>
              <a:t>Brise Vegetal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Kalinga" pitchFamily="34" charset="0"/>
              <a:ea typeface="+mj-ea"/>
              <a:cs typeface="Kaling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86808" cy="492514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pt-BR" sz="2400" dirty="0" smtClean="0"/>
              <a:t>	</a:t>
            </a:r>
            <a:r>
              <a:rPr lang="pt-BR" sz="2400" b="1" dirty="0" smtClean="0">
                <a:solidFill>
                  <a:srgbClr val="663300"/>
                </a:solidFill>
                <a:latin typeface="Kalinga" pitchFamily="34" charset="0"/>
                <a:cs typeface="Kalinga" pitchFamily="34" charset="0"/>
              </a:rPr>
              <a:t>9) Preparar a visita do dreno:</a:t>
            </a:r>
          </a:p>
          <a:p>
            <a:pPr>
              <a:buNone/>
            </a:pPr>
            <a:endParaRPr lang="pt-BR" sz="2400" b="1" dirty="0" smtClean="0">
              <a:latin typeface="Kalinga" pitchFamily="34" charset="0"/>
              <a:cs typeface="Kalinga" pitchFamily="34" charset="0"/>
            </a:endParaRPr>
          </a:p>
          <a:p>
            <a:pPr algn="just">
              <a:buNone/>
            </a:pPr>
            <a:r>
              <a:rPr lang="pt-BR" sz="2200" b="1" dirty="0" smtClean="0">
                <a:latin typeface="Kalinga" pitchFamily="34" charset="0"/>
                <a:cs typeface="Kalinga" pitchFamily="34" charset="0"/>
              </a:rPr>
              <a:t>	</a:t>
            </a:r>
            <a:r>
              <a:rPr lang="pt-BR" sz="2400" b="1" dirty="0" smtClean="0">
                <a:solidFill>
                  <a:srgbClr val="663300"/>
                </a:solidFill>
                <a:latin typeface="Kalinga" pitchFamily="34" charset="0"/>
                <a:cs typeface="Kalinga" pitchFamily="34" charset="0"/>
              </a:rPr>
              <a:t>a. </a:t>
            </a:r>
            <a:r>
              <a:rPr lang="pt-BR" sz="2200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Cortar um tubo de PVC branco 100 mm com tampa, de forma que a tampa fique posicionada na altura do topo da Jardineira Brise. Este tubo será posicionado sobre o Adaptador auto ajustável com junta de vedação 25 mm x ¾ </a:t>
            </a:r>
            <a:r>
              <a:rPr lang="da-DK" sz="2200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(com flange). </a:t>
            </a:r>
          </a:p>
          <a:p>
            <a:pPr algn="just">
              <a:buNone/>
            </a:pPr>
            <a:endParaRPr lang="da-DK" sz="2200" dirty="0" smtClean="0">
              <a:latin typeface="Kalinga" pitchFamily="34" charset="0"/>
              <a:cs typeface="Kalinga" pitchFamily="34" charset="0"/>
            </a:endParaRPr>
          </a:p>
          <a:p>
            <a:pPr algn="just">
              <a:buNone/>
            </a:pPr>
            <a:r>
              <a:rPr lang="pt-BR" sz="2400" dirty="0" smtClean="0">
                <a:latin typeface="Kalinga" pitchFamily="34" charset="0"/>
                <a:cs typeface="Kalinga" pitchFamily="34" charset="0"/>
              </a:rPr>
              <a:t>	</a:t>
            </a:r>
            <a:r>
              <a:rPr lang="pt-BR" sz="2400" b="1" dirty="0" smtClean="0">
                <a:solidFill>
                  <a:srgbClr val="663300"/>
                </a:solidFill>
                <a:latin typeface="Kalinga" pitchFamily="34" charset="0"/>
                <a:cs typeface="Kalinga" pitchFamily="34" charset="0"/>
              </a:rPr>
              <a:t>b. </a:t>
            </a:r>
            <a:r>
              <a:rPr lang="pt-BR" sz="2200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Este tubo visita poderá ser colocado concomitante à colocação da argila expandida para facilitar sua fixação;</a:t>
            </a:r>
            <a:endParaRPr lang="pt-BR" sz="2200" dirty="0">
              <a:solidFill>
                <a:srgbClr val="005400"/>
              </a:solidFill>
              <a:latin typeface="Kalinga" pitchFamily="34" charset="0"/>
              <a:cs typeface="Kalinga" pitchFamily="34" charset="0"/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707417" y="2365591"/>
            <a:ext cx="3854702" cy="223710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098" name="Picture 2" descr="D:\Desktop\BEL\FOTOS BRISE VEGETAL\2012-09-14_14-47-08_5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005064"/>
            <a:ext cx="2999938" cy="2240694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539552" y="3417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Kalinga" pitchFamily="34" charset="0"/>
                <a:ea typeface="+mj-ea"/>
                <a:cs typeface="Kalinga" pitchFamily="34" charset="0"/>
              </a:rPr>
              <a:t>Brise Vegetal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Kalinga" pitchFamily="34" charset="0"/>
              <a:ea typeface="+mj-ea"/>
              <a:cs typeface="Kaling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484784"/>
            <a:ext cx="4618856" cy="5184576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pt-BR" dirty="0" smtClean="0"/>
              <a:t>	</a:t>
            </a:r>
            <a:r>
              <a:rPr lang="pt-BR" sz="3200" b="1" dirty="0" smtClean="0">
                <a:solidFill>
                  <a:srgbClr val="663300"/>
                </a:solidFill>
                <a:latin typeface="Kalinga" pitchFamily="34" charset="0"/>
                <a:cs typeface="Kalinga" pitchFamily="34" charset="0"/>
              </a:rPr>
              <a:t>10) Colocação das mudas de Lianas (trepadeiras) e da argila expandida:</a:t>
            </a:r>
          </a:p>
          <a:p>
            <a:pPr>
              <a:buNone/>
            </a:pPr>
            <a:endParaRPr lang="pt-BR" sz="3500" b="1" dirty="0" smtClean="0">
              <a:solidFill>
                <a:srgbClr val="663300"/>
              </a:solidFill>
              <a:latin typeface="Kalinga" pitchFamily="34" charset="0"/>
              <a:cs typeface="Kalinga" pitchFamily="34" charset="0"/>
            </a:endParaRPr>
          </a:p>
          <a:p>
            <a:pPr>
              <a:buNone/>
            </a:pPr>
            <a:r>
              <a:rPr lang="pt-BR" sz="3500" b="1" dirty="0" smtClean="0">
                <a:solidFill>
                  <a:srgbClr val="663300"/>
                </a:solidFill>
                <a:latin typeface="Kalinga" pitchFamily="34" charset="0"/>
                <a:cs typeface="Kalinga" pitchFamily="34" charset="0"/>
              </a:rPr>
              <a:t>	a. </a:t>
            </a:r>
            <a:r>
              <a:rPr lang="pt-BR" sz="3200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Introduzir na Jardineira Brise, a partir de uma das cabeceiras, as mudas crescidas com aproximadamente 80 cm, 	previamente escolhidas. Elas deverão ser posicionadas no alinhamento dos cabos verticais. Retirar do vaso com o torrão de substrato e colocá-las alinhadas, uma para cada cabo.</a:t>
            </a:r>
          </a:p>
          <a:p>
            <a:pPr>
              <a:buNone/>
            </a:pPr>
            <a:r>
              <a:rPr lang="pt-BR" sz="3200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	Deve ser iniciada a colocação da Argila Expandida. Para cada muda colocar a argila de forma que preencha a Jardineira Brise e fixe a muda.</a:t>
            </a:r>
            <a:endParaRPr lang="pt-BR" sz="3200" dirty="0">
              <a:solidFill>
                <a:srgbClr val="005400"/>
              </a:solidFill>
              <a:latin typeface="Kalinga" pitchFamily="34" charset="0"/>
              <a:cs typeface="Kalinga" pitchFamily="34" charset="0"/>
            </a:endParaRP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628800"/>
            <a:ext cx="3384376" cy="4594547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539552" y="3417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Kalinga" pitchFamily="34" charset="0"/>
                <a:ea typeface="+mj-ea"/>
                <a:cs typeface="Kalinga" pitchFamily="34" charset="0"/>
              </a:rPr>
              <a:t>Brise Vegetal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Kalinga" pitchFamily="34" charset="0"/>
              <a:ea typeface="+mj-ea"/>
              <a:cs typeface="Kaling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mini%20Even%20-%20SP%20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3645024"/>
            <a:ext cx="3744416" cy="2808312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323528" y="1412776"/>
            <a:ext cx="4618856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dirty="0" smtClean="0">
                <a:solidFill>
                  <a:srgbClr val="663300"/>
                </a:solidFill>
              </a:rPr>
              <a:t>	</a:t>
            </a:r>
            <a:r>
              <a:rPr lang="pt-BR" sz="2200" b="1" dirty="0" smtClean="0">
                <a:solidFill>
                  <a:srgbClr val="663300"/>
                </a:solidFill>
                <a:latin typeface="Kalinga" pitchFamily="34" charset="0"/>
                <a:cs typeface="Kalinga" pitchFamily="34" charset="0"/>
              </a:rPr>
              <a:t>b. </a:t>
            </a:r>
            <a:r>
              <a:rPr lang="pt-BR" sz="2000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As lianas (trepadeiras) devem ser direcionadas aos cabos e com a utilização de abraçadeiras convencionais de poliamida fixadas de forma folgada, a fim de não prejudicar seu crescimento. </a:t>
            </a:r>
            <a:endParaRPr lang="pt-BR" sz="2000" dirty="0">
              <a:solidFill>
                <a:srgbClr val="005400"/>
              </a:solidFill>
              <a:latin typeface="Kalinga" pitchFamily="34" charset="0"/>
              <a:cs typeface="Kalinga" pitchFamily="34" charset="0"/>
            </a:endParaRPr>
          </a:p>
        </p:txBody>
      </p:sp>
      <p:pic>
        <p:nvPicPr>
          <p:cNvPr id="8194" name="Picture 2" descr="D:\Desktop\BEL\FOTOS BRISE VEGETAL\DSC0471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556792"/>
            <a:ext cx="3648406" cy="2736304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539552" y="3417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Kalinga" pitchFamily="34" charset="0"/>
                <a:ea typeface="+mj-ea"/>
                <a:cs typeface="Kalinga" pitchFamily="34" charset="0"/>
              </a:rPr>
              <a:t>Brise Vegetal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Kalinga" pitchFamily="34" charset="0"/>
              <a:ea typeface="+mj-ea"/>
              <a:cs typeface="Kalinga" pitchFamily="34" charset="0"/>
            </a:endParaRPr>
          </a:p>
        </p:txBody>
      </p:sp>
      <p:pic>
        <p:nvPicPr>
          <p:cNvPr id="9" name="Picture 2" descr="D:\UsuarioEstacao1\Desktop\Fotos\2013\NOVAS FOTOS 2808\IMG_73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3645024"/>
            <a:ext cx="2214246" cy="2952328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412776"/>
            <a:ext cx="8219256" cy="1440159"/>
          </a:xfrm>
        </p:spPr>
        <p:txBody>
          <a:bodyPr>
            <a:noAutofit/>
          </a:bodyPr>
          <a:lstStyle/>
          <a:p>
            <a:r>
              <a:rPr lang="pt-BR" sz="2200" dirty="0" smtClean="0">
                <a:solidFill>
                  <a:srgbClr val="663300"/>
                </a:solidFill>
                <a:latin typeface="Kalinga" pitchFamily="34" charset="0"/>
                <a:cs typeface="Kalinga" pitchFamily="34" charset="0"/>
              </a:rPr>
              <a:t>11) Irrigação:</a:t>
            </a:r>
          </a:p>
          <a:p>
            <a:endParaRPr lang="pt-BR" sz="1400" dirty="0" smtClean="0">
              <a:solidFill>
                <a:srgbClr val="663300"/>
              </a:solidFill>
              <a:latin typeface="Kalinga" pitchFamily="34" charset="0"/>
              <a:cs typeface="Kalinga" pitchFamily="34" charset="0"/>
            </a:endParaRPr>
          </a:p>
          <a:p>
            <a:r>
              <a:rPr lang="pt-BR" sz="2000" dirty="0" smtClean="0">
                <a:solidFill>
                  <a:srgbClr val="663300"/>
                </a:solidFill>
                <a:latin typeface="Kalinga" pitchFamily="34" charset="0"/>
                <a:cs typeface="Kalinga" pitchFamily="34" charset="0"/>
              </a:rPr>
              <a:t>a. </a:t>
            </a:r>
            <a:r>
              <a:rPr lang="pt-BR" sz="2000" b="0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Para cada Jardineira Brise deve estar disponibilizado um ponto de água para a ligação da linha de gotejamento</a:t>
            </a: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43608" y="2852936"/>
            <a:ext cx="2453796" cy="327342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0174" y="2852936"/>
            <a:ext cx="4311554" cy="3240360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10" name="Conector de seta reta 9"/>
          <p:cNvCxnSpPr/>
          <p:nvPr/>
        </p:nvCxnSpPr>
        <p:spPr>
          <a:xfrm flipH="1">
            <a:off x="1547664" y="4149080"/>
            <a:ext cx="432048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/>
          <p:nvPr/>
        </p:nvCxnSpPr>
        <p:spPr>
          <a:xfrm flipH="1" flipV="1">
            <a:off x="6876256" y="5517232"/>
            <a:ext cx="432048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Título 1"/>
          <p:cNvSpPr txBox="1">
            <a:spLocks/>
          </p:cNvSpPr>
          <p:nvPr/>
        </p:nvSpPr>
        <p:spPr>
          <a:xfrm>
            <a:off x="539552" y="3417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Kalinga" pitchFamily="34" charset="0"/>
                <a:ea typeface="+mj-ea"/>
                <a:cs typeface="Kalinga" pitchFamily="34" charset="0"/>
              </a:rPr>
              <a:t>Brise Vegetal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Kalinga" pitchFamily="34" charset="0"/>
              <a:ea typeface="+mj-ea"/>
              <a:cs typeface="Kaling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539552" y="3417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Kalinga" pitchFamily="34" charset="0"/>
                <a:ea typeface="+mj-ea"/>
                <a:cs typeface="Kalinga" pitchFamily="34" charset="0"/>
              </a:rPr>
              <a:t>Brise Vegetal</a:t>
            </a:r>
            <a:endParaRPr kumimoji="0" lang="pt-BR" sz="60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Kalinga" pitchFamily="34" charset="0"/>
              <a:ea typeface="+mj-ea"/>
              <a:cs typeface="Kalinga" pitchFamily="34" charset="0"/>
            </a:endParaRPr>
          </a:p>
        </p:txBody>
      </p:sp>
      <p:pic>
        <p:nvPicPr>
          <p:cNvPr id="11" name="Picture 7" descr="D:\UsuarioEstacao1\Desktop\site\fotos\ecoparede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3" y="1196752"/>
            <a:ext cx="4128459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3501008"/>
            <a:ext cx="2616330" cy="3185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2" descr="D:\Desktop\BEL\FOTOS BRISE VEGETAL\Brise Vegetal SENA MADUREIR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268759"/>
            <a:ext cx="2520280" cy="3360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D:\Desktop\BEL\FOTOS SISTEMAS\FOTOS BRISE VEGETAL\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681028"/>
            <a:ext cx="3984443" cy="2988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6"/>
          <p:cNvSpPr txBox="1">
            <a:spLocks noChangeArrowheads="1"/>
          </p:cNvSpPr>
          <p:nvPr/>
        </p:nvSpPr>
        <p:spPr bwMode="auto">
          <a:xfrm>
            <a:off x="5940425" y="5084763"/>
            <a:ext cx="295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sp>
        <p:nvSpPr>
          <p:cNvPr id="20483" name="Text Box 7"/>
          <p:cNvSpPr txBox="1">
            <a:spLocks noChangeArrowheads="1"/>
          </p:cNvSpPr>
          <p:nvPr/>
        </p:nvSpPr>
        <p:spPr bwMode="auto">
          <a:xfrm>
            <a:off x="2071688" y="6072188"/>
            <a:ext cx="59293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pt-PT" sz="3600" dirty="0">
              <a:solidFill>
                <a:schemeClr val="bg1"/>
              </a:solidFill>
            </a:endParaRPr>
          </a:p>
        </p:txBody>
      </p:sp>
      <p:pic>
        <p:nvPicPr>
          <p:cNvPr id="10" name="Imagem 9" descr="Ecotelhado-logotipo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9712" y="0"/>
            <a:ext cx="4916534" cy="2261609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3004306" y="3284984"/>
            <a:ext cx="327846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smtClean="0">
                <a:solidFill>
                  <a:srgbClr val="005000"/>
                </a:solidFill>
                <a:latin typeface="Kalinga" pitchFamily="34" charset="0"/>
                <a:cs typeface="Kalinga" pitchFamily="34" charset="0"/>
              </a:rPr>
              <a:t>SP(11) 4063.8986 </a:t>
            </a:r>
          </a:p>
          <a:p>
            <a:pPr algn="ctr"/>
            <a:r>
              <a:rPr lang="pt-BR" dirty="0" smtClean="0">
                <a:solidFill>
                  <a:srgbClr val="005000"/>
                </a:solidFill>
                <a:latin typeface="Kalinga" pitchFamily="34" charset="0"/>
                <a:cs typeface="Kalinga" pitchFamily="34" charset="0"/>
              </a:rPr>
              <a:t>RJ(21) 4063.6768</a:t>
            </a:r>
            <a:br>
              <a:rPr lang="pt-BR" dirty="0" smtClean="0">
                <a:solidFill>
                  <a:srgbClr val="005000"/>
                </a:solidFill>
                <a:latin typeface="Kalinga" pitchFamily="34" charset="0"/>
                <a:cs typeface="Kalinga" pitchFamily="34" charset="0"/>
              </a:rPr>
            </a:br>
            <a:r>
              <a:rPr lang="pt-BR" dirty="0" smtClean="0">
                <a:solidFill>
                  <a:srgbClr val="005000"/>
                </a:solidFill>
                <a:latin typeface="Kalinga" pitchFamily="34" charset="0"/>
                <a:cs typeface="Kalinga" pitchFamily="34" charset="0"/>
              </a:rPr>
              <a:t>RS(51) 3242.8215 </a:t>
            </a:r>
          </a:p>
          <a:p>
            <a:pPr algn="ctr"/>
            <a:r>
              <a:rPr lang="pt-BR" dirty="0" smtClean="0">
                <a:solidFill>
                  <a:srgbClr val="005000"/>
                </a:solidFill>
                <a:latin typeface="Kalinga" pitchFamily="34" charset="0"/>
                <a:cs typeface="Kalinga" pitchFamily="34" charset="0"/>
              </a:rPr>
              <a:t>MG(31) 4063.6768</a:t>
            </a:r>
            <a:br>
              <a:rPr lang="pt-BR" dirty="0" smtClean="0">
                <a:solidFill>
                  <a:srgbClr val="005000"/>
                </a:solidFill>
                <a:latin typeface="Kalinga" pitchFamily="34" charset="0"/>
                <a:cs typeface="Kalinga" pitchFamily="34" charset="0"/>
              </a:rPr>
            </a:br>
            <a:r>
              <a:rPr lang="pt-BR" dirty="0" smtClean="0">
                <a:solidFill>
                  <a:srgbClr val="005000"/>
                </a:solidFill>
                <a:latin typeface="Kalinga" pitchFamily="34" charset="0"/>
                <a:cs typeface="Kalinga" pitchFamily="34" charset="0"/>
              </a:rPr>
              <a:t>PR(41) 4063.6768 </a:t>
            </a:r>
          </a:p>
          <a:p>
            <a:pPr algn="ctr"/>
            <a:r>
              <a:rPr lang="pt-BR" dirty="0" smtClean="0">
                <a:solidFill>
                  <a:srgbClr val="005000"/>
                </a:solidFill>
                <a:latin typeface="Kalinga" pitchFamily="34" charset="0"/>
                <a:cs typeface="Kalinga" pitchFamily="34" charset="0"/>
              </a:rPr>
              <a:t>DF(61) 4063.6768</a:t>
            </a:r>
            <a:br>
              <a:rPr lang="pt-BR" dirty="0" smtClean="0">
                <a:solidFill>
                  <a:srgbClr val="005000"/>
                </a:solidFill>
                <a:latin typeface="Kalinga" pitchFamily="34" charset="0"/>
                <a:cs typeface="Kalinga" pitchFamily="34" charset="0"/>
              </a:rPr>
            </a:br>
            <a:r>
              <a:rPr lang="pt-BR" dirty="0" smtClean="0">
                <a:solidFill>
                  <a:srgbClr val="005000"/>
                </a:solidFill>
                <a:latin typeface="Kalinga" pitchFamily="34" charset="0"/>
                <a:cs typeface="Kalinga" pitchFamily="34" charset="0"/>
              </a:rPr>
              <a:t>BA(71) 4062.8084 </a:t>
            </a:r>
          </a:p>
          <a:p>
            <a:pPr algn="ctr"/>
            <a:r>
              <a:rPr lang="pt-BR" dirty="0" smtClean="0">
                <a:solidFill>
                  <a:srgbClr val="005000"/>
                </a:solidFill>
                <a:latin typeface="Kalinga" pitchFamily="34" charset="0"/>
                <a:cs typeface="Kalinga" pitchFamily="34" charset="0"/>
              </a:rPr>
              <a:t>SC(48) 4052.8986</a:t>
            </a:r>
          </a:p>
          <a:p>
            <a:pPr algn="ctr"/>
            <a:endParaRPr lang="pt-BR" dirty="0" smtClean="0">
              <a:solidFill>
                <a:srgbClr val="005000"/>
              </a:solidFill>
              <a:latin typeface="Kalinga" pitchFamily="34" charset="0"/>
              <a:cs typeface="Kalinga" pitchFamily="34" charset="0"/>
            </a:endParaRPr>
          </a:p>
          <a:p>
            <a:pPr algn="ctr"/>
            <a:r>
              <a:rPr lang="pt-BR" dirty="0" smtClean="0">
                <a:solidFill>
                  <a:srgbClr val="005000"/>
                </a:solidFill>
                <a:latin typeface="Kalinga" pitchFamily="34" charset="0"/>
                <a:cs typeface="Kalinga" pitchFamily="34" charset="0"/>
              </a:rPr>
              <a:t>contato@ecotelhado.com.br</a:t>
            </a:r>
            <a:endParaRPr lang="pt-BR" dirty="0">
              <a:solidFill>
                <a:srgbClr val="005000"/>
              </a:solidFill>
              <a:latin typeface="Kalinga" pitchFamily="34" charset="0"/>
              <a:cs typeface="Kalinga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2987824" y="6396335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663300"/>
                </a:solidFill>
                <a:latin typeface="Kalinga" pitchFamily="34" charset="0"/>
                <a:cs typeface="Kalinga" pitchFamily="34" charset="0"/>
              </a:rPr>
              <a:t>www.ecotelhado.com</a:t>
            </a:r>
            <a:endParaRPr lang="pt-BR" sz="2400" dirty="0">
              <a:solidFill>
                <a:srgbClr val="663300"/>
              </a:solidFill>
              <a:latin typeface="Kalinga" pitchFamily="34" charset="0"/>
              <a:cs typeface="Kaling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188640"/>
            <a:ext cx="8229600" cy="1143000"/>
          </a:xfrm>
        </p:spPr>
        <p:txBody>
          <a:bodyPr/>
          <a:lstStyle/>
          <a:p>
            <a:pPr algn="l"/>
            <a:r>
              <a:rPr lang="pt-BR" b="1" dirty="0" smtClean="0">
                <a:solidFill>
                  <a:srgbClr val="663300"/>
                </a:solidFill>
                <a:latin typeface="Kalinga" pitchFamily="34" charset="0"/>
                <a:cs typeface="Kalinga" pitchFamily="34" charset="0"/>
              </a:rPr>
              <a:t>Benefícios</a:t>
            </a:r>
            <a:endParaRPr lang="pt-BR" b="1" dirty="0">
              <a:solidFill>
                <a:srgbClr val="663300"/>
              </a:solidFill>
              <a:latin typeface="Kalinga" pitchFamily="34" charset="0"/>
              <a:cs typeface="Kalinga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268760"/>
            <a:ext cx="7067128" cy="5373216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pt-BR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Diminui a poluição do ar</a:t>
            </a:r>
          </a:p>
          <a:p>
            <a:pPr algn="just"/>
            <a:r>
              <a:rPr lang="pt-BR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Diminui o uso do ar condicionado</a:t>
            </a:r>
          </a:p>
          <a:p>
            <a:pPr algn="just"/>
            <a:r>
              <a:rPr lang="pt-BR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Isolamento acústico e térmico;</a:t>
            </a:r>
          </a:p>
          <a:p>
            <a:pPr algn="just"/>
            <a:r>
              <a:rPr lang="pt-BR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Montagem e manutenção simples;</a:t>
            </a:r>
          </a:p>
          <a:p>
            <a:pPr algn="just"/>
            <a:r>
              <a:rPr lang="pt-BR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Contribui para a maior durabilidade dos prédios, pois diminui a amplitude térmica, Conservar o local e valorizar o imóvel;</a:t>
            </a:r>
          </a:p>
          <a:p>
            <a:pPr algn="just"/>
            <a:r>
              <a:rPr lang="pt-BR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Aumenta a oportunidade de convívio com a natureza em diferentes locais;</a:t>
            </a:r>
          </a:p>
          <a:p>
            <a:pPr algn="just"/>
            <a:r>
              <a:rPr lang="pt-BR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Contribui significativamente na pontuação de certificações, como LEED.</a:t>
            </a:r>
          </a:p>
          <a:p>
            <a:pPr algn="just"/>
            <a:r>
              <a:rPr lang="pt-BR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Proteger contra o acúmulo de calor.</a:t>
            </a:r>
          </a:p>
          <a:p>
            <a:pPr algn="just"/>
            <a:r>
              <a:rPr lang="pt-BR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Impede a incidência direta de radiação solar no interior da edificação</a:t>
            </a:r>
          </a:p>
          <a:p>
            <a:pPr algn="just"/>
            <a:r>
              <a:rPr lang="pt-BR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Possui uma constante renovação, não necessita pinturas.</a:t>
            </a:r>
          </a:p>
          <a:p>
            <a:pPr algn="just"/>
            <a:r>
              <a:rPr lang="pt-BR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É mais eficiente do que a brise similar de alumínio, não acumula energia solar , o calor é consumido no processo de fotossíntese. </a:t>
            </a:r>
            <a:endParaRPr lang="pt-BR" dirty="0">
              <a:solidFill>
                <a:srgbClr val="005400"/>
              </a:solidFill>
              <a:latin typeface="Kalinga" pitchFamily="34" charset="0"/>
              <a:cs typeface="Kalinga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UsuarioEstacao1\Desktop\site .com\BRISE-VEGETAL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796136" y="2276872"/>
            <a:ext cx="3059832" cy="4190529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Espaço Reservado para Conteúdo 7"/>
          <p:cNvSpPr>
            <a:spLocks noGrp="1"/>
          </p:cNvSpPr>
          <p:nvPr>
            <p:ph sz="half" idx="2"/>
          </p:nvPr>
        </p:nvSpPr>
        <p:spPr>
          <a:xfrm>
            <a:off x="323528" y="1196752"/>
            <a:ext cx="5688632" cy="5184576"/>
          </a:xfrm>
        </p:spPr>
        <p:txBody>
          <a:bodyPr>
            <a:normAutofit fontScale="62500" lnSpcReduction="20000"/>
          </a:bodyPr>
          <a:lstStyle/>
          <a:p>
            <a:pPr algn="just">
              <a:buNone/>
            </a:pPr>
            <a:r>
              <a:rPr lang="pt-BR" dirty="0" smtClean="0"/>
              <a:t>	</a:t>
            </a:r>
            <a:r>
              <a:rPr lang="pt-BR" sz="4400" b="1" dirty="0" smtClean="0">
                <a:solidFill>
                  <a:srgbClr val="663300"/>
                </a:solidFill>
                <a:latin typeface="Kalinga" pitchFamily="34" charset="0"/>
                <a:cs typeface="Kalinga" pitchFamily="34" charset="0"/>
              </a:rPr>
              <a:t>Especificações</a:t>
            </a:r>
          </a:p>
          <a:p>
            <a:pPr algn="just">
              <a:buNone/>
            </a:pPr>
            <a:r>
              <a:rPr lang="pt-BR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	</a:t>
            </a:r>
          </a:p>
          <a:p>
            <a:pPr algn="just">
              <a:buNone/>
            </a:pPr>
            <a:r>
              <a:rPr lang="pt-BR" sz="2400" b="1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	</a:t>
            </a:r>
            <a:r>
              <a:rPr lang="pt-BR" b="1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O Sistema Brise Vegetal Ecotelhado® é o conjunto dos seguintes elementos:</a:t>
            </a:r>
          </a:p>
          <a:p>
            <a:pPr algn="just">
              <a:buNone/>
            </a:pPr>
            <a:endParaRPr lang="pt-BR" sz="2400" b="1" dirty="0" smtClean="0">
              <a:solidFill>
                <a:srgbClr val="005400"/>
              </a:solidFill>
              <a:latin typeface="Kalinga" pitchFamily="34" charset="0"/>
              <a:cs typeface="Kalinga" pitchFamily="34" charset="0"/>
            </a:endParaRPr>
          </a:p>
          <a:p>
            <a:pPr algn="just"/>
            <a:r>
              <a:rPr lang="pt-BR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 Suportes de Jardineira Brise</a:t>
            </a:r>
          </a:p>
          <a:p>
            <a:pPr algn="just"/>
            <a:r>
              <a:rPr lang="pt-BR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 Suportes superiores de cabos</a:t>
            </a:r>
          </a:p>
          <a:p>
            <a:pPr algn="just"/>
            <a:r>
              <a:rPr lang="pt-BR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 Cabos de aço</a:t>
            </a:r>
          </a:p>
          <a:p>
            <a:pPr algn="just"/>
            <a:r>
              <a:rPr lang="pt-BR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 Jardineiras Brise com cabeceira</a:t>
            </a:r>
          </a:p>
          <a:p>
            <a:pPr algn="just"/>
            <a:r>
              <a:rPr lang="pt-BR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 Jardineira Brise intermediária</a:t>
            </a:r>
          </a:p>
          <a:p>
            <a:pPr algn="just"/>
            <a:r>
              <a:rPr lang="pt-BR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 Membrana impermeabilizante</a:t>
            </a:r>
          </a:p>
          <a:p>
            <a:pPr algn="just"/>
            <a:r>
              <a:rPr lang="pt-BR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 Módulo Ecopavimento</a:t>
            </a:r>
          </a:p>
          <a:p>
            <a:pPr algn="just"/>
            <a:r>
              <a:rPr lang="pt-BR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 Dreno de fundo</a:t>
            </a:r>
          </a:p>
          <a:p>
            <a:pPr algn="just"/>
            <a:r>
              <a:rPr lang="pt-BR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 Adaptador auto ajustável com junta de vedação 25mm x ¾ (com flange)</a:t>
            </a:r>
          </a:p>
          <a:p>
            <a:pPr algn="just"/>
            <a:r>
              <a:rPr lang="pt-BR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 Tubo de PVC 100 cortado para dreno com 45cm de comprimento</a:t>
            </a:r>
          </a:p>
          <a:p>
            <a:pPr algn="just"/>
            <a:r>
              <a:rPr lang="pt-BR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 Substrato Leve Ecotelhado®</a:t>
            </a:r>
          </a:p>
          <a:p>
            <a:pPr algn="just"/>
            <a:r>
              <a:rPr lang="pt-BR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 Vegetação de Lianas (opcional)</a:t>
            </a:r>
            <a:endParaRPr lang="pt-BR" dirty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611560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Kalinga" pitchFamily="34" charset="0"/>
                <a:ea typeface="+mj-ea"/>
                <a:cs typeface="Kalinga" pitchFamily="34" charset="0"/>
              </a:rPr>
              <a:t>Brise Vegetal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Kalinga" pitchFamily="34" charset="0"/>
              <a:ea typeface="+mj-ea"/>
              <a:cs typeface="Kaling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D:\UsuarioEstacao1\Desktop\site\fotos\ecoparede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2420888"/>
            <a:ext cx="3936437" cy="2952328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Espaço Reservado para Texto 4"/>
          <p:cNvSpPr>
            <a:spLocks noGrp="1"/>
          </p:cNvSpPr>
          <p:nvPr>
            <p:ph type="body" idx="1"/>
          </p:nvPr>
        </p:nvSpPr>
        <p:spPr>
          <a:xfrm>
            <a:off x="1475656" y="1484784"/>
            <a:ext cx="6696744" cy="639762"/>
          </a:xfrm>
        </p:spPr>
        <p:txBody>
          <a:bodyPr>
            <a:noAutofit/>
          </a:bodyPr>
          <a:lstStyle/>
          <a:p>
            <a:r>
              <a:rPr lang="pt-BR" sz="2000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Carga do Sistema já saturado de água: </a:t>
            </a:r>
          </a:p>
          <a:p>
            <a:r>
              <a:rPr lang="pt-BR" sz="2000" b="0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Sistema com carga em cerca de 250kg/m² (variável)</a:t>
            </a:r>
            <a:endParaRPr lang="pt-BR" sz="2000" b="0" dirty="0">
              <a:solidFill>
                <a:srgbClr val="005400"/>
              </a:solidFill>
              <a:latin typeface="Kalinga" pitchFamily="34" charset="0"/>
              <a:cs typeface="Kalinga" pitchFamily="34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611560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Kalinga" pitchFamily="34" charset="0"/>
                <a:ea typeface="+mj-ea"/>
                <a:cs typeface="Kalinga" pitchFamily="34" charset="0"/>
              </a:rPr>
              <a:t>Brise Vegetal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Kalinga" pitchFamily="34" charset="0"/>
              <a:ea typeface="+mj-ea"/>
              <a:cs typeface="Kalinga" pitchFamily="34" charset="0"/>
            </a:endParaRPr>
          </a:p>
        </p:txBody>
      </p:sp>
      <p:pic>
        <p:nvPicPr>
          <p:cNvPr id="10" name="Picture 2" descr="D:\Desktop\BEL\FOTOS SISTEMAS\FOTOS BRISE VEGETAL\DSCN2822 -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501008"/>
            <a:ext cx="3936437" cy="2952328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6"/>
          <p:cNvSpPr txBox="1">
            <a:spLocks noChangeArrowheads="1"/>
          </p:cNvSpPr>
          <p:nvPr/>
        </p:nvSpPr>
        <p:spPr bwMode="auto">
          <a:xfrm>
            <a:off x="5940425" y="5084763"/>
            <a:ext cx="295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6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9" name="Subtítulo 2"/>
          <p:cNvSpPr txBox="1">
            <a:spLocks/>
          </p:cNvSpPr>
          <p:nvPr/>
        </p:nvSpPr>
        <p:spPr>
          <a:xfrm>
            <a:off x="467544" y="1916832"/>
            <a:ext cx="8208912" cy="17526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Kalinga" pitchFamily="34" charset="0"/>
                <a:cs typeface="Kalinga" pitchFamily="34" charset="0"/>
              </a:rPr>
              <a:t>Passo a passo para instalação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Kalinga" pitchFamily="34" charset="0"/>
              <a:cs typeface="Kalinga" pitchFamily="34" charset="0"/>
            </a:endParaRPr>
          </a:p>
        </p:txBody>
      </p:sp>
      <p:pic>
        <p:nvPicPr>
          <p:cNvPr id="10" name="Imagem 9" descr="montagem-sistema-brise-vegetal-1024x29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005064"/>
            <a:ext cx="8100392" cy="230987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 l="13473" t="33266" r="47786" b="17516"/>
          <a:stretch>
            <a:fillRect/>
          </a:stretch>
        </p:blipFill>
        <p:spPr bwMode="auto">
          <a:xfrm>
            <a:off x="7380312" y="3429000"/>
            <a:ext cx="1224136" cy="1080120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68760"/>
            <a:ext cx="6131024" cy="558924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t-BR" sz="2000" b="1" dirty="0" smtClean="0">
                <a:solidFill>
                  <a:srgbClr val="663300"/>
                </a:solidFill>
                <a:latin typeface="Kalinga" pitchFamily="34" charset="0"/>
                <a:cs typeface="Kalinga" pitchFamily="34" charset="0"/>
              </a:rPr>
              <a:t>Verificações preliminares antes do início da instalação:</a:t>
            </a:r>
          </a:p>
          <a:p>
            <a:pPr>
              <a:buNone/>
            </a:pPr>
            <a:endParaRPr lang="pt-BR" sz="2000" dirty="0" smtClean="0"/>
          </a:p>
          <a:p>
            <a:pPr algn="just"/>
            <a:r>
              <a:rPr lang="pt-BR" sz="2000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Verificar o tipo de parede onde serão fixados os suportes. (Tijolo cerâmico, bloco de cimento, concreto, madeira, </a:t>
            </a:r>
            <a:r>
              <a:rPr lang="pt-BR" sz="2000" dirty="0" err="1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etc</a:t>
            </a:r>
            <a:r>
              <a:rPr lang="pt-BR" sz="2000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). A fixação pode ser feita através de parafusos passantes para o caso de paredes que não suportem a carga, ou utilizar </a:t>
            </a:r>
            <a:r>
              <a:rPr lang="pt-BR" sz="2000" dirty="0" err="1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parabolt</a:t>
            </a:r>
            <a:r>
              <a:rPr lang="pt-BR" sz="2000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 em casos de vigas e pilares de concreto.</a:t>
            </a:r>
          </a:p>
          <a:p>
            <a:pPr algn="just"/>
            <a:r>
              <a:rPr lang="pt-BR" sz="2000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 O sistema de fixação deverá suportar a carga de </a:t>
            </a:r>
            <a:r>
              <a:rPr lang="pt-BR" sz="2000" dirty="0" err="1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arrancamento</a:t>
            </a:r>
            <a:r>
              <a:rPr lang="pt-BR" sz="2000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.</a:t>
            </a:r>
          </a:p>
          <a:p>
            <a:pPr algn="just"/>
            <a:endParaRPr lang="pt-BR" sz="2000" dirty="0" smtClean="0">
              <a:solidFill>
                <a:srgbClr val="005400"/>
              </a:solidFill>
              <a:latin typeface="Kalinga" pitchFamily="34" charset="0"/>
              <a:cs typeface="Kalinga" pitchFamily="34" charset="0"/>
            </a:endParaRPr>
          </a:p>
          <a:p>
            <a:pPr algn="just"/>
            <a:r>
              <a:rPr lang="pt-BR" sz="2000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No local deve haver ponto de água para a irrigação das plantas.</a:t>
            </a:r>
          </a:p>
          <a:p>
            <a:pPr algn="just"/>
            <a:endParaRPr lang="pt-BR" sz="2000" dirty="0" smtClean="0">
              <a:solidFill>
                <a:srgbClr val="005400"/>
              </a:solidFill>
              <a:latin typeface="Kalinga" pitchFamily="34" charset="0"/>
              <a:cs typeface="Kalinga" pitchFamily="34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539552" y="3417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Kalinga" pitchFamily="34" charset="0"/>
                <a:ea typeface="+mj-ea"/>
                <a:cs typeface="Kalinga" pitchFamily="34" charset="0"/>
              </a:rPr>
              <a:t>Brise Vegetal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Kalinga" pitchFamily="34" charset="0"/>
              <a:ea typeface="+mj-ea"/>
              <a:cs typeface="Kalinga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9046" t="28344" r="55534" b="18500"/>
          <a:stretch>
            <a:fillRect/>
          </a:stretch>
        </p:blipFill>
        <p:spPr bwMode="auto">
          <a:xfrm>
            <a:off x="6681568" y="2852936"/>
            <a:ext cx="1280142" cy="108012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11813" t="26375" r="43912" b="21454"/>
          <a:stretch>
            <a:fillRect/>
          </a:stretch>
        </p:blipFill>
        <p:spPr bwMode="auto">
          <a:xfrm>
            <a:off x="7164288" y="2276872"/>
            <a:ext cx="1412987" cy="93610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31" name="Picture 7" descr="D:\UsuarioEstacao1\Desktop\Fotos\ECOPAREDE INTERNA CANGURU\Irrigação\IMG_20130426_113426_6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4896544"/>
            <a:ext cx="2122935" cy="1196752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Conteúdo 8"/>
          <p:cNvSpPr>
            <a:spLocks noGrp="1"/>
          </p:cNvSpPr>
          <p:nvPr>
            <p:ph sz="half" idx="1"/>
          </p:nvPr>
        </p:nvSpPr>
        <p:spPr>
          <a:xfrm>
            <a:off x="323528" y="1412776"/>
            <a:ext cx="4536504" cy="4741987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t-BR" dirty="0" smtClean="0">
                <a:solidFill>
                  <a:srgbClr val="663300"/>
                </a:solidFill>
                <a:latin typeface="Kalinga" pitchFamily="34" charset="0"/>
                <a:cs typeface="Kalinga" pitchFamily="34" charset="0"/>
              </a:rPr>
              <a:t>	</a:t>
            </a:r>
            <a:r>
              <a:rPr lang="pt-BR" sz="2200" b="1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1) </a:t>
            </a:r>
            <a:r>
              <a:rPr lang="pt-BR" sz="2200" b="1" dirty="0" smtClean="0">
                <a:solidFill>
                  <a:srgbClr val="663300"/>
                </a:solidFill>
                <a:latin typeface="Kalinga" pitchFamily="34" charset="0"/>
                <a:cs typeface="Kalinga" pitchFamily="34" charset="0"/>
              </a:rPr>
              <a:t>Locação horizontal dos suportes das Jardineiras </a:t>
            </a:r>
            <a:r>
              <a:rPr lang="pt-BR" sz="2200" b="1" dirty="0" err="1" smtClean="0">
                <a:solidFill>
                  <a:srgbClr val="663300"/>
                </a:solidFill>
                <a:latin typeface="Kalinga" pitchFamily="34" charset="0"/>
                <a:cs typeface="Kalinga" pitchFamily="34" charset="0"/>
              </a:rPr>
              <a:t>Brises</a:t>
            </a:r>
            <a:r>
              <a:rPr lang="pt-BR" sz="2200" b="1" dirty="0" smtClean="0">
                <a:solidFill>
                  <a:srgbClr val="663300"/>
                </a:solidFill>
                <a:latin typeface="Kalinga" pitchFamily="34" charset="0"/>
                <a:cs typeface="Kalinga" pitchFamily="34" charset="0"/>
              </a:rPr>
              <a:t> e cabos:</a:t>
            </a:r>
          </a:p>
          <a:p>
            <a:pPr algn="just">
              <a:buNone/>
            </a:pPr>
            <a:endParaRPr lang="pt-BR" sz="2200" b="1" dirty="0" smtClean="0">
              <a:solidFill>
                <a:srgbClr val="663300"/>
              </a:solidFill>
              <a:latin typeface="Kalinga" pitchFamily="34" charset="0"/>
              <a:cs typeface="Kalinga" pitchFamily="34" charset="0"/>
            </a:endParaRPr>
          </a:p>
          <a:p>
            <a:pPr algn="just">
              <a:buNone/>
            </a:pPr>
            <a:r>
              <a:rPr lang="pt-BR" sz="2200" b="1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	</a:t>
            </a:r>
            <a:r>
              <a:rPr lang="pt-BR" sz="2200" b="1" dirty="0" smtClean="0">
                <a:solidFill>
                  <a:srgbClr val="663300"/>
                </a:solidFill>
                <a:latin typeface="Kalinga" pitchFamily="34" charset="0"/>
                <a:cs typeface="Kalinga" pitchFamily="34" charset="0"/>
              </a:rPr>
              <a:t>a. </a:t>
            </a:r>
            <a:r>
              <a:rPr lang="pt-BR" sz="2000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Utilizando algum tipo de marcador de nível (preferivelmente laser ou nível de mangueira de bolha). Os suportes das Jardineiras Brise devem ficar nivelados na horizontal tendo como referência a base do suporte das floreiras; </a:t>
            </a:r>
            <a:endParaRPr lang="pt-BR" sz="2000" dirty="0">
              <a:solidFill>
                <a:srgbClr val="005400"/>
              </a:solidFill>
              <a:latin typeface="Kalinga" pitchFamily="34" charset="0"/>
              <a:cs typeface="Kalinga" pitchFamily="34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556792"/>
            <a:ext cx="3200400" cy="42672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539552" y="3417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Kalinga" pitchFamily="34" charset="0"/>
                <a:ea typeface="+mj-ea"/>
                <a:cs typeface="Kalinga" pitchFamily="34" charset="0"/>
              </a:rPr>
              <a:t>Brise Vegetal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Kalinga" pitchFamily="34" charset="0"/>
              <a:ea typeface="+mj-ea"/>
              <a:cs typeface="Kaling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395536" y="1556792"/>
            <a:ext cx="4330824" cy="5112568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pt-BR" sz="2200" dirty="0" smtClean="0"/>
              <a:t>	</a:t>
            </a:r>
            <a:r>
              <a:rPr lang="pt-BR" sz="2200" b="1" dirty="0" smtClean="0">
                <a:solidFill>
                  <a:srgbClr val="663300"/>
                </a:solidFill>
                <a:latin typeface="Kalinga" pitchFamily="34" charset="0"/>
                <a:cs typeface="Kalinga" pitchFamily="34" charset="0"/>
              </a:rPr>
              <a:t>b. </a:t>
            </a:r>
            <a:r>
              <a:rPr lang="pt-BR" sz="2000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Locação horizontal dos suportes superiores do cabeamento, utilizando algum tipo de marcador de nível. Elas devem ficar niveladas na horizontal tendo como referência a parte superior (topo) do suporte; </a:t>
            </a:r>
          </a:p>
          <a:p>
            <a:pPr algn="just">
              <a:buNone/>
            </a:pPr>
            <a:endParaRPr lang="pt-BR" sz="2000" dirty="0" smtClean="0">
              <a:latin typeface="Kalinga" pitchFamily="34" charset="0"/>
              <a:cs typeface="Kalinga" pitchFamily="34" charset="0"/>
            </a:endParaRPr>
          </a:p>
          <a:p>
            <a:pPr algn="just">
              <a:buNone/>
            </a:pPr>
            <a:r>
              <a:rPr lang="pt-BR" sz="2000" b="1" dirty="0" smtClean="0">
                <a:latin typeface="Kalinga" pitchFamily="34" charset="0"/>
                <a:cs typeface="Kalinga" pitchFamily="34" charset="0"/>
              </a:rPr>
              <a:t>	</a:t>
            </a:r>
            <a:r>
              <a:rPr lang="pt-BR" sz="2200" b="1" dirty="0" smtClean="0">
                <a:solidFill>
                  <a:srgbClr val="663300"/>
                </a:solidFill>
                <a:latin typeface="Kalinga" pitchFamily="34" charset="0"/>
                <a:cs typeface="Kalinga" pitchFamily="34" charset="0"/>
              </a:rPr>
              <a:t>c. </a:t>
            </a:r>
            <a:r>
              <a:rPr lang="pt-BR" sz="2000" dirty="0" smtClean="0">
                <a:solidFill>
                  <a:srgbClr val="005400"/>
                </a:solidFill>
                <a:latin typeface="Kalinga" pitchFamily="34" charset="0"/>
                <a:cs typeface="Kalinga" pitchFamily="34" charset="0"/>
              </a:rPr>
              <a:t>Alinhar a furação dos suportes superiores com os suportes inferiores, com instrumento específico (laser ou um prumo de centro), pois o cabeamento deve ficar reto na vertical;</a:t>
            </a:r>
            <a:endParaRPr lang="pt-BR" sz="2000" dirty="0">
              <a:solidFill>
                <a:srgbClr val="005400"/>
              </a:solidFill>
              <a:latin typeface="Kalinga" pitchFamily="34" charset="0"/>
              <a:cs typeface="Kalinga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556792"/>
            <a:ext cx="3168352" cy="2376264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539552" y="3417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Kalinga" pitchFamily="34" charset="0"/>
                <a:ea typeface="+mj-ea"/>
                <a:cs typeface="Kalinga" pitchFamily="34" charset="0"/>
              </a:rPr>
              <a:t>Brise Vegetal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Kalinga" pitchFamily="34" charset="0"/>
              <a:ea typeface="+mj-ea"/>
              <a:cs typeface="Kalinga" pitchFamily="34" charset="0"/>
            </a:endParaRPr>
          </a:p>
        </p:txBody>
      </p:sp>
      <p:pic>
        <p:nvPicPr>
          <p:cNvPr id="7" name="Picture 2" descr="D:\Desktop\BEL\FOTOS BRISE VEGETAL\3.jpg"/>
          <p:cNvPicPr>
            <a:picLocks noChangeAspect="1" noChangeArrowheads="1"/>
          </p:cNvPicPr>
          <p:nvPr/>
        </p:nvPicPr>
        <p:blipFill>
          <a:blip r:embed="rId3" cstate="print"/>
          <a:srcRect l="54545" t="44554" r="6061" b="29238"/>
          <a:stretch>
            <a:fillRect/>
          </a:stretch>
        </p:blipFill>
        <p:spPr bwMode="auto">
          <a:xfrm>
            <a:off x="4932040" y="4077072"/>
            <a:ext cx="3168352" cy="2437194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769</TotalTime>
  <Words>373</Words>
  <Application>Microsoft Office PowerPoint</Application>
  <PresentationFormat>Apresentação na tela (4:3)</PresentationFormat>
  <Paragraphs>148</Paragraphs>
  <Slides>28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29" baseType="lpstr">
      <vt:lpstr>Tema do Office</vt:lpstr>
      <vt:lpstr>Slide 1</vt:lpstr>
      <vt:lpstr>Brise Vegetal</vt:lpstr>
      <vt:lpstr>Benefícios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106</cp:revision>
  <dcterms:created xsi:type="dcterms:W3CDTF">2013-05-07T18:55:06Z</dcterms:created>
  <dcterms:modified xsi:type="dcterms:W3CDTF">2013-10-08T17:29:49Z</dcterms:modified>
</cp:coreProperties>
</file>